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Ex1.xml" ContentType="application/vnd.ms-office.chartex+xml"/>
  <Override PartName="/ppt/charts/style4.xml" ContentType="application/vnd.ms-office.chartstyle+xml"/>
  <Override PartName="/ppt/charts/colors4.xml" ContentType="application/vnd.ms-office.chartcolorstyl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77" r:id="rId2"/>
    <p:sldId id="267" r:id="rId3"/>
    <p:sldId id="279" r:id="rId4"/>
    <p:sldId id="278" r:id="rId5"/>
    <p:sldId id="287" r:id="rId6"/>
    <p:sldId id="280" r:id="rId7"/>
    <p:sldId id="288" r:id="rId8"/>
    <p:sldId id="282" r:id="rId9"/>
    <p:sldId id="283" r:id="rId10"/>
    <p:sldId id="285" r:id="rId11"/>
    <p:sldId id="292" r:id="rId12"/>
    <p:sldId id="281" r:id="rId13"/>
    <p:sldId id="293" r:id="rId14"/>
    <p:sldId id="286" r:id="rId15"/>
  </p:sldIdLst>
  <p:sldSz cx="12192000" cy="6858000"/>
  <p:notesSz cx="6858000" cy="9144000"/>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4" autoAdjust="0"/>
    <p:restoredTop sz="94419" autoAdjust="0"/>
  </p:normalViewPr>
  <p:slideViewPr>
    <p:cSldViewPr snapToGrid="0">
      <p:cViewPr varScale="1">
        <p:scale>
          <a:sx n="72" d="100"/>
          <a:sy n="72" d="100"/>
        </p:scale>
        <p:origin x="660" y="78"/>
      </p:cViewPr>
      <p:guideLst>
        <p:guide pos="3840"/>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5" d="100"/>
          <a:sy n="85" d="100"/>
        </p:scale>
        <p:origin x="2874"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Patri\Google%20Drive\Revistas%20Patri%20Alberto\Fonseca\2019\3%20-%20An&#225;lisis%20Fonseca%20Facebook.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Patri\AppData\Roaming\Microsoft\Excel\1%20-%20An&#225;lisis%20Fonseca%20Twitter%20(version%201).xlsb"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Congresos\Congreso%20CRECS\Crecs%202019\Fuentes%20de%20tr&#225;fico%20Academia.edu.xlsx" TargetMode="External"/><Relationship Id="rId2" Type="http://schemas.microsoft.com/office/2011/relationships/chartColorStyle" Target="colors3.xml"/><Relationship Id="rId1" Type="http://schemas.microsoft.com/office/2011/relationships/chartStyle" Target="style3.xml"/></Relationships>
</file>

<file path=ppt/charts/_rels/chartEx1.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F:\Congresos\Congreso%20CRECS\Crecs%202019\Datos%20de%20impacto%20Academia.edu.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1315538985854572E-2"/>
          <c:y val="1.8237330004817174E-2"/>
          <c:w val="0.6883282327015412"/>
          <c:h val="0.6460518463060827"/>
        </c:manualLayout>
      </c:layout>
      <c:area3DChart>
        <c:grouping val="standard"/>
        <c:varyColors val="0"/>
        <c:ser>
          <c:idx val="0"/>
          <c:order val="0"/>
          <c:tx>
            <c:strRef>
              <c:f>Gráficos!$J$1</c:f>
              <c:strCache>
                <c:ptCount val="1"/>
                <c:pt idx="0">
                  <c:v>Relación alcance/clics</c:v>
                </c:pt>
              </c:strCache>
            </c:strRef>
          </c:tx>
          <c:spPr>
            <a:solidFill>
              <a:schemeClr val="accent1"/>
            </a:solidFill>
            <a:ln>
              <a:noFill/>
            </a:ln>
            <a:effectLst/>
            <a:sp3d/>
          </c:spPr>
          <c:cat>
            <c:multiLvlStrRef>
              <c:f>Gráficos!$H$2:$I$23</c:f>
              <c:multiLvlStrCache>
                <c:ptCount val="22"/>
                <c:lvl>
                  <c:pt idx="0">
                    <c:v>Julio</c:v>
                  </c:pt>
                  <c:pt idx="1">
                    <c:v>Agosto</c:v>
                  </c:pt>
                  <c:pt idx="2">
                    <c:v>Septiembre</c:v>
                  </c:pt>
                  <c:pt idx="3">
                    <c:v>Octubre</c:v>
                  </c:pt>
                  <c:pt idx="4">
                    <c:v>Noviembre</c:v>
                  </c:pt>
                  <c:pt idx="5">
                    <c:v>Diciembre</c:v>
                  </c:pt>
                  <c:pt idx="6">
                    <c:v>Enero</c:v>
                  </c:pt>
                  <c:pt idx="7">
                    <c:v>Febrero</c:v>
                  </c:pt>
                  <c:pt idx="8">
                    <c:v>Marzo</c:v>
                  </c:pt>
                  <c:pt idx="9">
                    <c:v>Abril</c:v>
                  </c:pt>
                  <c:pt idx="10">
                    <c:v>Mayo</c:v>
                  </c:pt>
                  <c:pt idx="11">
                    <c:v>Junio</c:v>
                  </c:pt>
                  <c:pt idx="12">
                    <c:v>Julio</c:v>
                  </c:pt>
                  <c:pt idx="13">
                    <c:v>Agosto</c:v>
                  </c:pt>
                  <c:pt idx="14">
                    <c:v>Septiembre</c:v>
                  </c:pt>
                  <c:pt idx="15">
                    <c:v>Octubre</c:v>
                  </c:pt>
                  <c:pt idx="16">
                    <c:v>Noviembre</c:v>
                  </c:pt>
                  <c:pt idx="17">
                    <c:v>Diciembre</c:v>
                  </c:pt>
                  <c:pt idx="18">
                    <c:v>Enero</c:v>
                  </c:pt>
                  <c:pt idx="19">
                    <c:v>Febrero</c:v>
                  </c:pt>
                  <c:pt idx="20">
                    <c:v>Marzo</c:v>
                  </c:pt>
                  <c:pt idx="21">
                    <c:v>Abril</c:v>
                  </c:pt>
                </c:lvl>
                <c:lvl>
                  <c:pt idx="0">
                    <c:v>2017</c:v>
                  </c:pt>
                  <c:pt idx="6">
                    <c:v>2018</c:v>
                  </c:pt>
                  <c:pt idx="18">
                    <c:v>2019</c:v>
                  </c:pt>
                </c:lvl>
              </c:multiLvlStrCache>
            </c:multiLvlStrRef>
          </c:cat>
          <c:val>
            <c:numRef>
              <c:f>Gráficos!$J$2:$J$23</c:f>
              <c:numCache>
                <c:formatCode>General</c:formatCode>
                <c:ptCount val="22"/>
                <c:pt idx="0">
                  <c:v>26.928571428571427</c:v>
                </c:pt>
                <c:pt idx="1">
                  <c:v>0</c:v>
                </c:pt>
                <c:pt idx="2">
                  <c:v>0</c:v>
                </c:pt>
                <c:pt idx="3">
                  <c:v>0</c:v>
                </c:pt>
                <c:pt idx="4">
                  <c:v>0</c:v>
                </c:pt>
                <c:pt idx="5">
                  <c:v>20.347826086956523</c:v>
                </c:pt>
                <c:pt idx="6">
                  <c:v>0</c:v>
                </c:pt>
                <c:pt idx="7">
                  <c:v>11.863636363636363</c:v>
                </c:pt>
                <c:pt idx="8">
                  <c:v>2.2790513833992092</c:v>
                </c:pt>
                <c:pt idx="9">
                  <c:v>3.6164772727272729</c:v>
                </c:pt>
                <c:pt idx="10">
                  <c:v>5.0336538461538458</c:v>
                </c:pt>
                <c:pt idx="11">
                  <c:v>4.3490566037735849</c:v>
                </c:pt>
                <c:pt idx="12">
                  <c:v>2.3409961685823752</c:v>
                </c:pt>
                <c:pt idx="13">
                  <c:v>1.6839351125065412</c:v>
                </c:pt>
                <c:pt idx="14">
                  <c:v>3.0404040404040402</c:v>
                </c:pt>
                <c:pt idx="15">
                  <c:v>4.7944444444444443</c:v>
                </c:pt>
                <c:pt idx="16">
                  <c:v>5.1969696969696972</c:v>
                </c:pt>
                <c:pt idx="17">
                  <c:v>8.8947368421052637</c:v>
                </c:pt>
                <c:pt idx="18">
                  <c:v>5.7954545454545459</c:v>
                </c:pt>
                <c:pt idx="19">
                  <c:v>5.9146341463414638</c:v>
                </c:pt>
                <c:pt idx="20">
                  <c:v>5.9553571428571432</c:v>
                </c:pt>
                <c:pt idx="21">
                  <c:v>26.733333333333334</c:v>
                </c:pt>
              </c:numCache>
            </c:numRef>
          </c:val>
          <c:extLst>
            <c:ext xmlns:c16="http://schemas.microsoft.com/office/drawing/2014/chart" uri="{C3380CC4-5D6E-409C-BE32-E72D297353CC}">
              <c16:uniqueId val="{00000000-6511-4EBF-8F07-F3E8F3F833C9}"/>
            </c:ext>
          </c:extLst>
        </c:ser>
        <c:ser>
          <c:idx val="1"/>
          <c:order val="1"/>
          <c:tx>
            <c:strRef>
              <c:f>Gráficos!$K$1</c:f>
              <c:strCache>
                <c:ptCount val="1"/>
                <c:pt idx="0">
                  <c:v>Relación clics/reacciones</c:v>
                </c:pt>
              </c:strCache>
            </c:strRef>
          </c:tx>
          <c:spPr>
            <a:solidFill>
              <a:schemeClr val="accent2"/>
            </a:solidFill>
            <a:ln>
              <a:noFill/>
            </a:ln>
            <a:effectLst/>
            <a:sp3d/>
          </c:spPr>
          <c:cat>
            <c:multiLvlStrRef>
              <c:f>Gráficos!$H$2:$I$23</c:f>
              <c:multiLvlStrCache>
                <c:ptCount val="22"/>
                <c:lvl>
                  <c:pt idx="0">
                    <c:v>Julio</c:v>
                  </c:pt>
                  <c:pt idx="1">
                    <c:v>Agosto</c:v>
                  </c:pt>
                  <c:pt idx="2">
                    <c:v>Septiembre</c:v>
                  </c:pt>
                  <c:pt idx="3">
                    <c:v>Octubre</c:v>
                  </c:pt>
                  <c:pt idx="4">
                    <c:v>Noviembre</c:v>
                  </c:pt>
                  <c:pt idx="5">
                    <c:v>Diciembre</c:v>
                  </c:pt>
                  <c:pt idx="6">
                    <c:v>Enero</c:v>
                  </c:pt>
                  <c:pt idx="7">
                    <c:v>Febrero</c:v>
                  </c:pt>
                  <c:pt idx="8">
                    <c:v>Marzo</c:v>
                  </c:pt>
                  <c:pt idx="9">
                    <c:v>Abril</c:v>
                  </c:pt>
                  <c:pt idx="10">
                    <c:v>Mayo</c:v>
                  </c:pt>
                  <c:pt idx="11">
                    <c:v>Junio</c:v>
                  </c:pt>
                  <c:pt idx="12">
                    <c:v>Julio</c:v>
                  </c:pt>
                  <c:pt idx="13">
                    <c:v>Agosto</c:v>
                  </c:pt>
                  <c:pt idx="14">
                    <c:v>Septiembre</c:v>
                  </c:pt>
                  <c:pt idx="15">
                    <c:v>Octubre</c:v>
                  </c:pt>
                  <c:pt idx="16">
                    <c:v>Noviembre</c:v>
                  </c:pt>
                  <c:pt idx="17">
                    <c:v>Diciembre</c:v>
                  </c:pt>
                  <c:pt idx="18">
                    <c:v>Enero</c:v>
                  </c:pt>
                  <c:pt idx="19">
                    <c:v>Febrero</c:v>
                  </c:pt>
                  <c:pt idx="20">
                    <c:v>Marzo</c:v>
                  </c:pt>
                  <c:pt idx="21">
                    <c:v>Abril</c:v>
                  </c:pt>
                </c:lvl>
                <c:lvl>
                  <c:pt idx="0">
                    <c:v>2017</c:v>
                  </c:pt>
                  <c:pt idx="6">
                    <c:v>2018</c:v>
                  </c:pt>
                  <c:pt idx="18">
                    <c:v>2019</c:v>
                  </c:pt>
                </c:lvl>
              </c:multiLvlStrCache>
            </c:multiLvlStrRef>
          </c:cat>
          <c:val>
            <c:numRef>
              <c:f>Gráficos!$K$2:$K$23</c:f>
              <c:numCache>
                <c:formatCode>General</c:formatCode>
                <c:ptCount val="22"/>
                <c:pt idx="0">
                  <c:v>1.2173913043478262</c:v>
                </c:pt>
                <c:pt idx="1">
                  <c:v>0</c:v>
                </c:pt>
                <c:pt idx="2">
                  <c:v>0</c:v>
                </c:pt>
                <c:pt idx="3">
                  <c:v>0</c:v>
                </c:pt>
                <c:pt idx="4">
                  <c:v>0</c:v>
                </c:pt>
                <c:pt idx="5">
                  <c:v>1.069767441860465</c:v>
                </c:pt>
                <c:pt idx="6">
                  <c:v>0</c:v>
                </c:pt>
                <c:pt idx="7">
                  <c:v>2</c:v>
                </c:pt>
                <c:pt idx="8">
                  <c:v>1.5972222222222223</c:v>
                </c:pt>
                <c:pt idx="9">
                  <c:v>2.75</c:v>
                </c:pt>
                <c:pt idx="10">
                  <c:v>1</c:v>
                </c:pt>
                <c:pt idx="11">
                  <c:v>2.12</c:v>
                </c:pt>
                <c:pt idx="12">
                  <c:v>2.1749999999999998</c:v>
                </c:pt>
                <c:pt idx="13">
                  <c:v>1.1759999999999999</c:v>
                </c:pt>
                <c:pt idx="14">
                  <c:v>0.67346938775510201</c:v>
                </c:pt>
                <c:pt idx="15">
                  <c:v>0.9</c:v>
                </c:pt>
                <c:pt idx="16">
                  <c:v>0.7857142857142857</c:v>
                </c:pt>
                <c:pt idx="17">
                  <c:v>0.90476190476190477</c:v>
                </c:pt>
                <c:pt idx="18">
                  <c:v>0.95652173913043481</c:v>
                </c:pt>
                <c:pt idx="19">
                  <c:v>0.82</c:v>
                </c:pt>
                <c:pt idx="20">
                  <c:v>0.47457627118644069</c:v>
                </c:pt>
                <c:pt idx="21">
                  <c:v>0.625</c:v>
                </c:pt>
              </c:numCache>
            </c:numRef>
          </c:val>
          <c:extLst>
            <c:ext xmlns:c16="http://schemas.microsoft.com/office/drawing/2014/chart" uri="{C3380CC4-5D6E-409C-BE32-E72D297353CC}">
              <c16:uniqueId val="{00000001-6511-4EBF-8F07-F3E8F3F833C9}"/>
            </c:ext>
          </c:extLst>
        </c:ser>
        <c:ser>
          <c:idx val="2"/>
          <c:order val="2"/>
          <c:tx>
            <c:strRef>
              <c:f>Gráficos!$L$1</c:f>
              <c:strCache>
                <c:ptCount val="1"/>
                <c:pt idx="0">
                  <c:v>Relacción reacciones/publicaciones</c:v>
                </c:pt>
              </c:strCache>
            </c:strRef>
          </c:tx>
          <c:spPr>
            <a:solidFill>
              <a:schemeClr val="accent3"/>
            </a:solidFill>
            <a:ln>
              <a:noFill/>
            </a:ln>
            <a:effectLst/>
            <a:sp3d/>
          </c:spPr>
          <c:cat>
            <c:multiLvlStrRef>
              <c:f>Gráficos!$H$2:$I$23</c:f>
              <c:multiLvlStrCache>
                <c:ptCount val="22"/>
                <c:lvl>
                  <c:pt idx="0">
                    <c:v>Julio</c:v>
                  </c:pt>
                  <c:pt idx="1">
                    <c:v>Agosto</c:v>
                  </c:pt>
                  <c:pt idx="2">
                    <c:v>Septiembre</c:v>
                  </c:pt>
                  <c:pt idx="3">
                    <c:v>Octubre</c:v>
                  </c:pt>
                  <c:pt idx="4">
                    <c:v>Noviembre</c:v>
                  </c:pt>
                  <c:pt idx="5">
                    <c:v>Diciembre</c:v>
                  </c:pt>
                  <c:pt idx="6">
                    <c:v>Enero</c:v>
                  </c:pt>
                  <c:pt idx="7">
                    <c:v>Febrero</c:v>
                  </c:pt>
                  <c:pt idx="8">
                    <c:v>Marzo</c:v>
                  </c:pt>
                  <c:pt idx="9">
                    <c:v>Abril</c:v>
                  </c:pt>
                  <c:pt idx="10">
                    <c:v>Mayo</c:v>
                  </c:pt>
                  <c:pt idx="11">
                    <c:v>Junio</c:v>
                  </c:pt>
                  <c:pt idx="12">
                    <c:v>Julio</c:v>
                  </c:pt>
                  <c:pt idx="13">
                    <c:v>Agosto</c:v>
                  </c:pt>
                  <c:pt idx="14">
                    <c:v>Septiembre</c:v>
                  </c:pt>
                  <c:pt idx="15">
                    <c:v>Octubre</c:v>
                  </c:pt>
                  <c:pt idx="16">
                    <c:v>Noviembre</c:v>
                  </c:pt>
                  <c:pt idx="17">
                    <c:v>Diciembre</c:v>
                  </c:pt>
                  <c:pt idx="18">
                    <c:v>Enero</c:v>
                  </c:pt>
                  <c:pt idx="19">
                    <c:v>Febrero</c:v>
                  </c:pt>
                  <c:pt idx="20">
                    <c:v>Marzo</c:v>
                  </c:pt>
                  <c:pt idx="21">
                    <c:v>Abril</c:v>
                  </c:pt>
                </c:lvl>
                <c:lvl>
                  <c:pt idx="0">
                    <c:v>2017</c:v>
                  </c:pt>
                  <c:pt idx="6">
                    <c:v>2018</c:v>
                  </c:pt>
                  <c:pt idx="18">
                    <c:v>2019</c:v>
                  </c:pt>
                </c:lvl>
              </c:multiLvlStrCache>
            </c:multiLvlStrRef>
          </c:cat>
          <c:val>
            <c:numRef>
              <c:f>Gráficos!$L$2:$L$23</c:f>
              <c:numCache>
                <c:formatCode>General</c:formatCode>
                <c:ptCount val="22"/>
                <c:pt idx="0">
                  <c:v>23</c:v>
                </c:pt>
                <c:pt idx="1">
                  <c:v>0</c:v>
                </c:pt>
                <c:pt idx="2">
                  <c:v>0</c:v>
                </c:pt>
                <c:pt idx="3">
                  <c:v>0</c:v>
                </c:pt>
                <c:pt idx="4">
                  <c:v>0</c:v>
                </c:pt>
                <c:pt idx="5">
                  <c:v>43</c:v>
                </c:pt>
                <c:pt idx="6">
                  <c:v>0</c:v>
                </c:pt>
                <c:pt idx="7">
                  <c:v>11</c:v>
                </c:pt>
                <c:pt idx="8">
                  <c:v>6.5454545454545459</c:v>
                </c:pt>
                <c:pt idx="9">
                  <c:v>2</c:v>
                </c:pt>
                <c:pt idx="10">
                  <c:v>3.25</c:v>
                </c:pt>
                <c:pt idx="11">
                  <c:v>12.5</c:v>
                </c:pt>
                <c:pt idx="12">
                  <c:v>6.666666666666667</c:v>
                </c:pt>
                <c:pt idx="13">
                  <c:v>9.615384615384615</c:v>
                </c:pt>
                <c:pt idx="14">
                  <c:v>4.083333333333333</c:v>
                </c:pt>
                <c:pt idx="15">
                  <c:v>2</c:v>
                </c:pt>
                <c:pt idx="16">
                  <c:v>5.25</c:v>
                </c:pt>
                <c:pt idx="17">
                  <c:v>5.25</c:v>
                </c:pt>
                <c:pt idx="18">
                  <c:v>11.5</c:v>
                </c:pt>
                <c:pt idx="19">
                  <c:v>8.3333333333333339</c:v>
                </c:pt>
                <c:pt idx="20">
                  <c:v>7.375</c:v>
                </c:pt>
                <c:pt idx="21">
                  <c:v>12</c:v>
                </c:pt>
              </c:numCache>
            </c:numRef>
          </c:val>
          <c:extLst>
            <c:ext xmlns:c16="http://schemas.microsoft.com/office/drawing/2014/chart" uri="{C3380CC4-5D6E-409C-BE32-E72D297353CC}">
              <c16:uniqueId val="{00000002-6511-4EBF-8F07-F3E8F3F833C9}"/>
            </c:ext>
          </c:extLst>
        </c:ser>
        <c:dLbls>
          <c:showLegendKey val="0"/>
          <c:showVal val="0"/>
          <c:showCatName val="0"/>
          <c:showSerName val="0"/>
          <c:showPercent val="0"/>
          <c:showBubbleSize val="0"/>
        </c:dLbls>
        <c:axId val="314159152"/>
        <c:axId val="315417160"/>
        <c:axId val="315420048"/>
      </c:area3DChart>
      <c:catAx>
        <c:axId val="314159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s-ES"/>
          </a:p>
        </c:txPr>
        <c:crossAx val="315417160"/>
        <c:crosses val="autoZero"/>
        <c:auto val="1"/>
        <c:lblAlgn val="ctr"/>
        <c:lblOffset val="100"/>
        <c:noMultiLvlLbl val="0"/>
      </c:catAx>
      <c:valAx>
        <c:axId val="315417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ES"/>
          </a:p>
        </c:txPr>
        <c:crossAx val="314159152"/>
        <c:crosses val="autoZero"/>
        <c:crossBetween val="midCat"/>
      </c:valAx>
      <c:serAx>
        <c:axId val="315420048"/>
        <c:scaling>
          <c:orientation val="minMax"/>
        </c:scaling>
        <c:delete val="0"/>
        <c:axPos val="b"/>
        <c:majorTickMark val="out"/>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s-ES"/>
          </a:p>
        </c:txPr>
        <c:crossAx val="315417160"/>
        <c:crosses val="autoZero"/>
      </c:serAx>
      <c:spPr>
        <a:noFill/>
        <a:ln>
          <a:noFill/>
        </a:ln>
        <a:effectLst/>
      </c:spPr>
    </c:plotArea>
    <c:legend>
      <c:legendPos val="b"/>
      <c:layout>
        <c:manualLayout>
          <c:xMode val="edge"/>
          <c:yMode val="edge"/>
          <c:x val="1.5092274859930681E-2"/>
          <c:y val="0.91735834426886942"/>
          <c:w val="0.98313857346770794"/>
          <c:h val="8.2641655731130567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Gráficos!$C$6</c:f>
              <c:strCache>
                <c:ptCount val="1"/>
                <c:pt idx="0">
                  <c:v>Comentario</c:v>
                </c:pt>
              </c:strCache>
            </c:strRef>
          </c:tx>
          <c:spPr>
            <a:solidFill>
              <a:schemeClr val="accent1"/>
            </a:solidFill>
            <a:ln>
              <a:noFill/>
            </a:ln>
            <a:effectLst/>
          </c:spPr>
          <c:cat>
            <c:multiLvlStrRef>
              <c:f>Gráficos!$A$7:$B$29</c:f>
              <c:multiLvlStrCache>
                <c:ptCount val="23"/>
                <c:lvl>
                  <c:pt idx="0">
                    <c:v>JUN</c:v>
                  </c:pt>
                  <c:pt idx="1">
                    <c:v>JUL</c:v>
                  </c:pt>
                  <c:pt idx="2">
                    <c:v>AGO</c:v>
                  </c:pt>
                  <c:pt idx="3">
                    <c:v>SEP</c:v>
                  </c:pt>
                  <c:pt idx="4">
                    <c:v>OCT</c:v>
                  </c:pt>
                  <c:pt idx="5">
                    <c:v>NOV</c:v>
                  </c:pt>
                  <c:pt idx="6">
                    <c:v>DIC</c:v>
                  </c:pt>
                  <c:pt idx="7">
                    <c:v>ENE</c:v>
                  </c:pt>
                  <c:pt idx="8">
                    <c:v>FEB</c:v>
                  </c:pt>
                  <c:pt idx="9">
                    <c:v>MAR</c:v>
                  </c:pt>
                  <c:pt idx="10">
                    <c:v>ABR</c:v>
                  </c:pt>
                  <c:pt idx="11">
                    <c:v>MAYO</c:v>
                  </c:pt>
                  <c:pt idx="12">
                    <c:v>JUN</c:v>
                  </c:pt>
                  <c:pt idx="13">
                    <c:v>JUL</c:v>
                  </c:pt>
                  <c:pt idx="14">
                    <c:v>AGO</c:v>
                  </c:pt>
                  <c:pt idx="15">
                    <c:v>SEP</c:v>
                  </c:pt>
                  <c:pt idx="16">
                    <c:v>OCT</c:v>
                  </c:pt>
                  <c:pt idx="17">
                    <c:v>NOV</c:v>
                  </c:pt>
                  <c:pt idx="18">
                    <c:v>DIC</c:v>
                  </c:pt>
                  <c:pt idx="19">
                    <c:v>ENE</c:v>
                  </c:pt>
                  <c:pt idx="20">
                    <c:v>FEB</c:v>
                  </c:pt>
                  <c:pt idx="21">
                    <c:v>MAR</c:v>
                  </c:pt>
                  <c:pt idx="22">
                    <c:v>ABR</c:v>
                  </c:pt>
                </c:lvl>
                <c:lvl>
                  <c:pt idx="0">
                    <c:v>2017</c:v>
                  </c:pt>
                  <c:pt idx="7">
                    <c:v>2018</c:v>
                  </c:pt>
                  <c:pt idx="19">
                    <c:v>2019</c:v>
                  </c:pt>
                </c:lvl>
              </c:multiLvlStrCache>
            </c:multiLvlStrRef>
          </c:cat>
          <c:val>
            <c:numRef>
              <c:f>Gráficos!$C$7:$C$29</c:f>
              <c:numCache>
                <c:formatCode>General</c:formatCode>
                <c:ptCount val="2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numCache>
            </c:numRef>
          </c:val>
          <c:extLst>
            <c:ext xmlns:c16="http://schemas.microsoft.com/office/drawing/2014/chart" uri="{C3380CC4-5D6E-409C-BE32-E72D297353CC}">
              <c16:uniqueId val="{00000000-AB6E-46EA-ADBF-4EF657C872A0}"/>
            </c:ext>
          </c:extLst>
        </c:ser>
        <c:ser>
          <c:idx val="1"/>
          <c:order val="1"/>
          <c:tx>
            <c:strRef>
              <c:f>Gráficos!$D$6</c:f>
              <c:strCache>
                <c:ptCount val="1"/>
                <c:pt idx="0">
                  <c:v>Retweet</c:v>
                </c:pt>
              </c:strCache>
            </c:strRef>
          </c:tx>
          <c:spPr>
            <a:solidFill>
              <a:schemeClr val="accent2"/>
            </a:solidFill>
            <a:ln>
              <a:noFill/>
            </a:ln>
            <a:effectLst/>
          </c:spPr>
          <c:cat>
            <c:multiLvlStrRef>
              <c:f>Gráficos!$A$7:$B$29</c:f>
              <c:multiLvlStrCache>
                <c:ptCount val="23"/>
                <c:lvl>
                  <c:pt idx="0">
                    <c:v>JUN</c:v>
                  </c:pt>
                  <c:pt idx="1">
                    <c:v>JUL</c:v>
                  </c:pt>
                  <c:pt idx="2">
                    <c:v>AGO</c:v>
                  </c:pt>
                  <c:pt idx="3">
                    <c:v>SEP</c:v>
                  </c:pt>
                  <c:pt idx="4">
                    <c:v>OCT</c:v>
                  </c:pt>
                  <c:pt idx="5">
                    <c:v>NOV</c:v>
                  </c:pt>
                  <c:pt idx="6">
                    <c:v>DIC</c:v>
                  </c:pt>
                  <c:pt idx="7">
                    <c:v>ENE</c:v>
                  </c:pt>
                  <c:pt idx="8">
                    <c:v>FEB</c:v>
                  </c:pt>
                  <c:pt idx="9">
                    <c:v>MAR</c:v>
                  </c:pt>
                  <c:pt idx="10">
                    <c:v>ABR</c:v>
                  </c:pt>
                  <c:pt idx="11">
                    <c:v>MAYO</c:v>
                  </c:pt>
                  <c:pt idx="12">
                    <c:v>JUN</c:v>
                  </c:pt>
                  <c:pt idx="13">
                    <c:v>JUL</c:v>
                  </c:pt>
                  <c:pt idx="14">
                    <c:v>AGO</c:v>
                  </c:pt>
                  <c:pt idx="15">
                    <c:v>SEP</c:v>
                  </c:pt>
                  <c:pt idx="16">
                    <c:v>OCT</c:v>
                  </c:pt>
                  <c:pt idx="17">
                    <c:v>NOV</c:v>
                  </c:pt>
                  <c:pt idx="18">
                    <c:v>DIC</c:v>
                  </c:pt>
                  <c:pt idx="19">
                    <c:v>ENE</c:v>
                  </c:pt>
                  <c:pt idx="20">
                    <c:v>FEB</c:v>
                  </c:pt>
                  <c:pt idx="21">
                    <c:v>MAR</c:v>
                  </c:pt>
                  <c:pt idx="22">
                    <c:v>ABR</c:v>
                  </c:pt>
                </c:lvl>
                <c:lvl>
                  <c:pt idx="0">
                    <c:v>2017</c:v>
                  </c:pt>
                  <c:pt idx="7">
                    <c:v>2018</c:v>
                  </c:pt>
                  <c:pt idx="19">
                    <c:v>2019</c:v>
                  </c:pt>
                </c:lvl>
              </c:multiLvlStrCache>
            </c:multiLvlStrRef>
          </c:cat>
          <c:val>
            <c:numRef>
              <c:f>Gráficos!$D$7:$D$29</c:f>
              <c:numCache>
                <c:formatCode>General</c:formatCode>
                <c:ptCount val="23"/>
                <c:pt idx="0">
                  <c:v>0</c:v>
                </c:pt>
                <c:pt idx="1">
                  <c:v>1</c:v>
                </c:pt>
                <c:pt idx="2">
                  <c:v>0</c:v>
                </c:pt>
                <c:pt idx="3">
                  <c:v>0</c:v>
                </c:pt>
                <c:pt idx="4">
                  <c:v>0</c:v>
                </c:pt>
                <c:pt idx="5">
                  <c:v>0</c:v>
                </c:pt>
                <c:pt idx="6">
                  <c:v>5</c:v>
                </c:pt>
                <c:pt idx="7">
                  <c:v>0</c:v>
                </c:pt>
                <c:pt idx="8">
                  <c:v>3</c:v>
                </c:pt>
                <c:pt idx="9">
                  <c:v>17</c:v>
                </c:pt>
                <c:pt idx="10">
                  <c:v>11</c:v>
                </c:pt>
                <c:pt idx="11">
                  <c:v>11</c:v>
                </c:pt>
                <c:pt idx="12">
                  <c:v>4</c:v>
                </c:pt>
                <c:pt idx="13">
                  <c:v>14</c:v>
                </c:pt>
                <c:pt idx="14">
                  <c:v>50</c:v>
                </c:pt>
                <c:pt idx="15">
                  <c:v>36</c:v>
                </c:pt>
                <c:pt idx="16">
                  <c:v>21</c:v>
                </c:pt>
                <c:pt idx="17">
                  <c:v>13</c:v>
                </c:pt>
                <c:pt idx="18">
                  <c:v>10</c:v>
                </c:pt>
                <c:pt idx="19">
                  <c:v>25</c:v>
                </c:pt>
                <c:pt idx="20">
                  <c:v>24</c:v>
                </c:pt>
                <c:pt idx="21">
                  <c:v>27</c:v>
                </c:pt>
                <c:pt idx="22">
                  <c:v>4</c:v>
                </c:pt>
              </c:numCache>
            </c:numRef>
          </c:val>
          <c:extLst>
            <c:ext xmlns:c16="http://schemas.microsoft.com/office/drawing/2014/chart" uri="{C3380CC4-5D6E-409C-BE32-E72D297353CC}">
              <c16:uniqueId val="{00000001-AB6E-46EA-ADBF-4EF657C872A0}"/>
            </c:ext>
          </c:extLst>
        </c:ser>
        <c:ser>
          <c:idx val="2"/>
          <c:order val="2"/>
          <c:tx>
            <c:strRef>
              <c:f>Gráficos!$E$6</c:f>
              <c:strCache>
                <c:ptCount val="1"/>
                <c:pt idx="0">
                  <c:v>Likes</c:v>
                </c:pt>
              </c:strCache>
            </c:strRef>
          </c:tx>
          <c:spPr>
            <a:solidFill>
              <a:schemeClr val="accent3"/>
            </a:solidFill>
            <a:ln>
              <a:noFill/>
            </a:ln>
            <a:effectLst/>
          </c:spPr>
          <c:cat>
            <c:multiLvlStrRef>
              <c:f>Gráficos!$A$7:$B$29</c:f>
              <c:multiLvlStrCache>
                <c:ptCount val="23"/>
                <c:lvl>
                  <c:pt idx="0">
                    <c:v>JUN</c:v>
                  </c:pt>
                  <c:pt idx="1">
                    <c:v>JUL</c:v>
                  </c:pt>
                  <c:pt idx="2">
                    <c:v>AGO</c:v>
                  </c:pt>
                  <c:pt idx="3">
                    <c:v>SEP</c:v>
                  </c:pt>
                  <c:pt idx="4">
                    <c:v>OCT</c:v>
                  </c:pt>
                  <c:pt idx="5">
                    <c:v>NOV</c:v>
                  </c:pt>
                  <c:pt idx="6">
                    <c:v>DIC</c:v>
                  </c:pt>
                  <c:pt idx="7">
                    <c:v>ENE</c:v>
                  </c:pt>
                  <c:pt idx="8">
                    <c:v>FEB</c:v>
                  </c:pt>
                  <c:pt idx="9">
                    <c:v>MAR</c:v>
                  </c:pt>
                  <c:pt idx="10">
                    <c:v>ABR</c:v>
                  </c:pt>
                  <c:pt idx="11">
                    <c:v>MAYO</c:v>
                  </c:pt>
                  <c:pt idx="12">
                    <c:v>JUN</c:v>
                  </c:pt>
                  <c:pt idx="13">
                    <c:v>JUL</c:v>
                  </c:pt>
                  <c:pt idx="14">
                    <c:v>AGO</c:v>
                  </c:pt>
                  <c:pt idx="15">
                    <c:v>SEP</c:v>
                  </c:pt>
                  <c:pt idx="16">
                    <c:v>OCT</c:v>
                  </c:pt>
                  <c:pt idx="17">
                    <c:v>NOV</c:v>
                  </c:pt>
                  <c:pt idx="18">
                    <c:v>DIC</c:v>
                  </c:pt>
                  <c:pt idx="19">
                    <c:v>ENE</c:v>
                  </c:pt>
                  <c:pt idx="20">
                    <c:v>FEB</c:v>
                  </c:pt>
                  <c:pt idx="21">
                    <c:v>MAR</c:v>
                  </c:pt>
                  <c:pt idx="22">
                    <c:v>ABR</c:v>
                  </c:pt>
                </c:lvl>
                <c:lvl>
                  <c:pt idx="0">
                    <c:v>2017</c:v>
                  </c:pt>
                  <c:pt idx="7">
                    <c:v>2018</c:v>
                  </c:pt>
                  <c:pt idx="19">
                    <c:v>2019</c:v>
                  </c:pt>
                </c:lvl>
              </c:multiLvlStrCache>
            </c:multiLvlStrRef>
          </c:cat>
          <c:val>
            <c:numRef>
              <c:f>Gráficos!$E$7:$E$29</c:f>
              <c:numCache>
                <c:formatCode>General</c:formatCode>
                <c:ptCount val="23"/>
                <c:pt idx="0">
                  <c:v>0</c:v>
                </c:pt>
                <c:pt idx="1">
                  <c:v>0</c:v>
                </c:pt>
                <c:pt idx="2">
                  <c:v>0</c:v>
                </c:pt>
                <c:pt idx="3">
                  <c:v>0</c:v>
                </c:pt>
                <c:pt idx="4">
                  <c:v>0</c:v>
                </c:pt>
                <c:pt idx="5">
                  <c:v>0</c:v>
                </c:pt>
                <c:pt idx="6">
                  <c:v>5</c:v>
                </c:pt>
                <c:pt idx="7">
                  <c:v>0</c:v>
                </c:pt>
                <c:pt idx="8">
                  <c:v>2</c:v>
                </c:pt>
                <c:pt idx="9">
                  <c:v>13</c:v>
                </c:pt>
                <c:pt idx="10">
                  <c:v>8</c:v>
                </c:pt>
                <c:pt idx="11">
                  <c:v>7</c:v>
                </c:pt>
                <c:pt idx="12">
                  <c:v>10</c:v>
                </c:pt>
                <c:pt idx="13">
                  <c:v>25</c:v>
                </c:pt>
                <c:pt idx="14">
                  <c:v>52</c:v>
                </c:pt>
                <c:pt idx="15">
                  <c:v>17</c:v>
                </c:pt>
                <c:pt idx="16">
                  <c:v>3</c:v>
                </c:pt>
                <c:pt idx="17">
                  <c:v>11</c:v>
                </c:pt>
                <c:pt idx="18">
                  <c:v>8</c:v>
                </c:pt>
                <c:pt idx="19">
                  <c:v>33</c:v>
                </c:pt>
                <c:pt idx="20">
                  <c:v>17</c:v>
                </c:pt>
                <c:pt idx="21">
                  <c:v>10</c:v>
                </c:pt>
                <c:pt idx="22">
                  <c:v>3</c:v>
                </c:pt>
              </c:numCache>
            </c:numRef>
          </c:val>
          <c:extLst>
            <c:ext xmlns:c16="http://schemas.microsoft.com/office/drawing/2014/chart" uri="{C3380CC4-5D6E-409C-BE32-E72D297353CC}">
              <c16:uniqueId val="{00000002-AB6E-46EA-ADBF-4EF657C872A0}"/>
            </c:ext>
          </c:extLst>
        </c:ser>
        <c:ser>
          <c:idx val="3"/>
          <c:order val="3"/>
          <c:tx>
            <c:strRef>
              <c:f>Gráficos!$F$6</c:f>
              <c:strCache>
                <c:ptCount val="1"/>
                <c:pt idx="0">
                  <c:v>Tweets</c:v>
                </c:pt>
              </c:strCache>
            </c:strRef>
          </c:tx>
          <c:spPr>
            <a:solidFill>
              <a:schemeClr val="accent4"/>
            </a:solidFill>
            <a:ln>
              <a:noFill/>
            </a:ln>
            <a:effectLst/>
          </c:spPr>
          <c:cat>
            <c:multiLvlStrRef>
              <c:f>Gráficos!$A$7:$B$29</c:f>
              <c:multiLvlStrCache>
                <c:ptCount val="23"/>
                <c:lvl>
                  <c:pt idx="0">
                    <c:v>JUN</c:v>
                  </c:pt>
                  <c:pt idx="1">
                    <c:v>JUL</c:v>
                  </c:pt>
                  <c:pt idx="2">
                    <c:v>AGO</c:v>
                  </c:pt>
                  <c:pt idx="3">
                    <c:v>SEP</c:v>
                  </c:pt>
                  <c:pt idx="4">
                    <c:v>OCT</c:v>
                  </c:pt>
                  <c:pt idx="5">
                    <c:v>NOV</c:v>
                  </c:pt>
                  <c:pt idx="6">
                    <c:v>DIC</c:v>
                  </c:pt>
                  <c:pt idx="7">
                    <c:v>ENE</c:v>
                  </c:pt>
                  <c:pt idx="8">
                    <c:v>FEB</c:v>
                  </c:pt>
                  <c:pt idx="9">
                    <c:v>MAR</c:v>
                  </c:pt>
                  <c:pt idx="10">
                    <c:v>ABR</c:v>
                  </c:pt>
                  <c:pt idx="11">
                    <c:v>MAYO</c:v>
                  </c:pt>
                  <c:pt idx="12">
                    <c:v>JUN</c:v>
                  </c:pt>
                  <c:pt idx="13">
                    <c:v>JUL</c:v>
                  </c:pt>
                  <c:pt idx="14">
                    <c:v>AGO</c:v>
                  </c:pt>
                  <c:pt idx="15">
                    <c:v>SEP</c:v>
                  </c:pt>
                  <c:pt idx="16">
                    <c:v>OCT</c:v>
                  </c:pt>
                  <c:pt idx="17">
                    <c:v>NOV</c:v>
                  </c:pt>
                  <c:pt idx="18">
                    <c:v>DIC</c:v>
                  </c:pt>
                  <c:pt idx="19">
                    <c:v>ENE</c:v>
                  </c:pt>
                  <c:pt idx="20">
                    <c:v>FEB</c:v>
                  </c:pt>
                  <c:pt idx="21">
                    <c:v>MAR</c:v>
                  </c:pt>
                  <c:pt idx="22">
                    <c:v>ABR</c:v>
                  </c:pt>
                </c:lvl>
                <c:lvl>
                  <c:pt idx="0">
                    <c:v>2017</c:v>
                  </c:pt>
                  <c:pt idx="7">
                    <c:v>2018</c:v>
                  </c:pt>
                  <c:pt idx="19">
                    <c:v>2019</c:v>
                  </c:pt>
                </c:lvl>
              </c:multiLvlStrCache>
            </c:multiLvlStrRef>
          </c:cat>
          <c:val>
            <c:numRef>
              <c:f>Gráficos!$F$7:$F$29</c:f>
              <c:numCache>
                <c:formatCode>General</c:formatCode>
                <c:ptCount val="23"/>
                <c:pt idx="0">
                  <c:v>0</c:v>
                </c:pt>
                <c:pt idx="1">
                  <c:v>1</c:v>
                </c:pt>
                <c:pt idx="2">
                  <c:v>0</c:v>
                </c:pt>
                <c:pt idx="3">
                  <c:v>0</c:v>
                </c:pt>
                <c:pt idx="4">
                  <c:v>0</c:v>
                </c:pt>
                <c:pt idx="5">
                  <c:v>0</c:v>
                </c:pt>
                <c:pt idx="6">
                  <c:v>1</c:v>
                </c:pt>
                <c:pt idx="7">
                  <c:v>0</c:v>
                </c:pt>
                <c:pt idx="8">
                  <c:v>1</c:v>
                </c:pt>
                <c:pt idx="9">
                  <c:v>10</c:v>
                </c:pt>
                <c:pt idx="10">
                  <c:v>7</c:v>
                </c:pt>
                <c:pt idx="11">
                  <c:v>8</c:v>
                </c:pt>
                <c:pt idx="12">
                  <c:v>2</c:v>
                </c:pt>
                <c:pt idx="13">
                  <c:v>9</c:v>
                </c:pt>
                <c:pt idx="14">
                  <c:v>19</c:v>
                </c:pt>
                <c:pt idx="15">
                  <c:v>27</c:v>
                </c:pt>
                <c:pt idx="16">
                  <c:v>22</c:v>
                </c:pt>
                <c:pt idx="17">
                  <c:v>13</c:v>
                </c:pt>
                <c:pt idx="18">
                  <c:v>7</c:v>
                </c:pt>
                <c:pt idx="19">
                  <c:v>10</c:v>
                </c:pt>
                <c:pt idx="20">
                  <c:v>13</c:v>
                </c:pt>
                <c:pt idx="21">
                  <c:v>15</c:v>
                </c:pt>
                <c:pt idx="22">
                  <c:v>3</c:v>
                </c:pt>
              </c:numCache>
            </c:numRef>
          </c:val>
          <c:extLst>
            <c:ext xmlns:c16="http://schemas.microsoft.com/office/drawing/2014/chart" uri="{C3380CC4-5D6E-409C-BE32-E72D297353CC}">
              <c16:uniqueId val="{00000003-AB6E-46EA-ADBF-4EF657C872A0}"/>
            </c:ext>
          </c:extLst>
        </c:ser>
        <c:dLbls>
          <c:showLegendKey val="0"/>
          <c:showVal val="0"/>
          <c:showCatName val="0"/>
          <c:showSerName val="0"/>
          <c:showPercent val="0"/>
          <c:showBubbleSize val="0"/>
        </c:dLbls>
        <c:axId val="345000512"/>
        <c:axId val="314649384"/>
      </c:areaChart>
      <c:catAx>
        <c:axId val="34500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s-ES"/>
          </a:p>
        </c:txPr>
        <c:crossAx val="314649384"/>
        <c:crosses val="autoZero"/>
        <c:auto val="1"/>
        <c:lblAlgn val="ctr"/>
        <c:lblOffset val="100"/>
        <c:noMultiLvlLbl val="0"/>
      </c:catAx>
      <c:valAx>
        <c:axId val="31464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s-ES"/>
          </a:p>
        </c:txPr>
        <c:crossAx val="34500051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baseline="0">
                <a:solidFill>
                  <a:schemeClr val="tx2"/>
                </a:solidFill>
                <a:latin typeface="+mn-lt"/>
                <a:ea typeface="+mn-ea"/>
                <a:cs typeface="+mn-cs"/>
              </a:defRPr>
            </a:pPr>
            <a:r>
              <a:rPr lang="es-ES" sz="2400" b="1" dirty="0">
                <a:solidFill>
                  <a:schemeClr val="tx2"/>
                </a:solidFill>
              </a:rPr>
              <a:t>Fuentes de Tráfico Academia.edu</a:t>
            </a:r>
          </a:p>
        </c:rich>
      </c:tx>
      <c:overlay val="0"/>
      <c:spPr>
        <a:noFill/>
        <a:ln>
          <a:noFill/>
        </a:ln>
        <a:effectLst/>
      </c:spPr>
      <c:txPr>
        <a:bodyPr rot="0" spcFirstLastPara="1" vertOverflow="ellipsis" vert="horz" wrap="square" anchor="ctr" anchorCtr="1"/>
        <a:lstStyle/>
        <a:p>
          <a:pPr>
            <a:defRPr sz="2400" b="1" i="0" u="none" strike="noStrike" kern="1200" baseline="0">
              <a:solidFill>
                <a:schemeClr val="tx2"/>
              </a:solidFill>
              <a:latin typeface="+mn-lt"/>
              <a:ea typeface="+mn-ea"/>
              <a:cs typeface="+mn-cs"/>
            </a:defRPr>
          </a:pPr>
          <a:endParaRPr lang="es-E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184E-4FD7-A4FE-3B91A448AE99}"/>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184E-4FD7-A4FE-3B91A448AE99}"/>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184E-4FD7-A4FE-3B91A448AE99}"/>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184E-4FD7-A4FE-3B91A448AE99}"/>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184E-4FD7-A4FE-3B91A448AE99}"/>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2"/>
                    </a:solidFill>
                    <a:latin typeface="+mn-lt"/>
                    <a:ea typeface="+mn-ea"/>
                    <a:cs typeface="+mn-cs"/>
                  </a:defRPr>
                </a:pPr>
                <a:endParaRPr lang="es-E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Hoja1!$A$1:$A$5</c:f>
              <c:strCache>
                <c:ptCount val="5"/>
                <c:pt idx="0">
                  <c:v>Directo</c:v>
                </c:pt>
                <c:pt idx="1">
                  <c:v>Facebook</c:v>
                </c:pt>
                <c:pt idx="2">
                  <c:v>Perfil Academia.edu</c:v>
                </c:pt>
                <c:pt idx="3">
                  <c:v>Google</c:v>
                </c:pt>
                <c:pt idx="4">
                  <c:v>Email</c:v>
                </c:pt>
              </c:strCache>
            </c:strRef>
          </c:cat>
          <c:val>
            <c:numRef>
              <c:f>Hoja1!$B$1:$B$5</c:f>
              <c:numCache>
                <c:formatCode>General</c:formatCode>
                <c:ptCount val="5"/>
                <c:pt idx="0">
                  <c:v>51</c:v>
                </c:pt>
                <c:pt idx="1">
                  <c:v>37</c:v>
                </c:pt>
                <c:pt idx="2">
                  <c:v>32</c:v>
                </c:pt>
                <c:pt idx="3">
                  <c:v>31</c:v>
                </c:pt>
                <c:pt idx="4">
                  <c:v>20</c:v>
                </c:pt>
              </c:numCache>
            </c:numRef>
          </c:val>
          <c:extLst>
            <c:ext xmlns:c16="http://schemas.microsoft.com/office/drawing/2014/chart" uri="{C3380CC4-5D6E-409C-BE32-E72D297353CC}">
              <c16:uniqueId val="{0000000A-184E-4FD7-A4FE-3B91A448AE99}"/>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3732960577858999"/>
          <c:y val="0.2557226704117686"/>
          <c:w val="0.33687674443519777"/>
          <c:h val="0.56416641686705704"/>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000" b="1" i="0" u="none" strike="noStrike" kern="1200" baseline="0">
              <a:solidFill>
                <a:schemeClr val="tx2"/>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E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Hoja1!$A$1:$A$8</cx:f>
        <cx:lvl ptCount="8">
          <cx:pt idx="0">Visitantes</cx:pt>
          <cx:pt idx="1">Descargas</cx:pt>
          <cx:pt idx="2">Lecturas</cx:pt>
          <cx:pt idx="3">Países</cx:pt>
          <cx:pt idx="4">Ciudades</cx:pt>
          <cx:pt idx="5">Universidades</cx:pt>
          <cx:pt idx="6">Campos de Investigación</cx:pt>
          <cx:pt idx="7">Páginas Leídas</cx:pt>
        </cx:lvl>
      </cx:strDim>
      <cx:numDim type="val">
        <cx:f>Hoja1!$B$1:$B$8</cx:f>
        <cx:lvl ptCount="8" formatCode="Estándar">
          <cx:pt idx="0">155</cx:pt>
          <cx:pt idx="1">74</cx:pt>
          <cx:pt idx="2">224</cx:pt>
          <cx:pt idx="3">30</cx:pt>
          <cx:pt idx="4">81</cx:pt>
          <cx:pt idx="5">58</cx:pt>
          <cx:pt idx="6">828</cx:pt>
          <cx:pt idx="7">800</cx:pt>
        </cx:lvl>
      </cx:numDim>
    </cx:data>
  </cx:chartData>
  <cx:chart>
    <cx:title pos="t" align="ctr" overlay="0">
      <cx:tx>
        <cx:rich>
          <a:bodyPr spcFirstLastPara="1" vertOverflow="ellipsis" horzOverflow="overflow" wrap="square" lIns="0" tIns="0" rIns="0" bIns="0" anchor="ctr" anchorCtr="1"/>
          <a:lstStyle/>
          <a:p>
            <a:pPr rtl="0"/>
            <a:r>
              <a:rPr lang="es-ES" sz="1800" b="1" i="0" baseline="0" dirty="0">
                <a:effectLst>
                  <a:outerShdw blurRad="50800" dist="38100" dir="5400000" algn="t" rotWithShape="0">
                    <a:srgbClr val="000000">
                      <a:alpha val="40000"/>
                    </a:srgbClr>
                  </a:outerShdw>
                </a:effectLst>
              </a:rPr>
              <a:t>Datos de Impacto Academia.edu</a:t>
            </a:r>
            <a:endParaRPr lang="es-ES" sz="1600" dirty="0">
              <a:effectLst/>
            </a:endParaRPr>
          </a:p>
        </cx:rich>
      </cx:tx>
    </cx:title>
    <cx:plotArea>
      <cx:plotAreaRegion>
        <cx:series layoutId="clusteredColumn" uniqueId="{F5AAF9D6-A258-4E8E-9251-F47F6C1D3529}">
          <cx:dataLabels pos="inEnd">
            <cx:txPr>
              <a:bodyPr spcFirstLastPara="1" vertOverflow="ellipsis" horzOverflow="overflow" wrap="square" lIns="0" tIns="0" rIns="0" bIns="0" anchor="ctr" anchorCtr="1"/>
              <a:lstStyle/>
              <a:p>
                <a:pPr algn="ctr" rtl="0">
                  <a:defRPr sz="2000">
                    <a:solidFill>
                      <a:schemeClr val="tx2"/>
                    </a:solidFill>
                  </a:defRPr>
                </a:pPr>
                <a:endParaRPr lang="es-ES" sz="2000" b="0" i="0" u="none" strike="noStrike" baseline="0">
                  <a:solidFill>
                    <a:schemeClr val="tx2"/>
                  </a:solidFill>
                  <a:latin typeface="Cambria"/>
                </a:endParaRPr>
              </a:p>
            </cx:txPr>
            <cx:visibility seriesName="0" categoryName="0" value="1"/>
          </cx:dataLabels>
          <cx:dataId val="0"/>
          <cx:layoutPr>
            <cx:aggregation/>
          </cx:layoutPr>
          <cx:axisId val="1"/>
        </cx:series>
        <cx:series layoutId="paretoLine" ownerIdx="0" uniqueId="{C35606EC-7818-405B-BFB0-AEB4A4AC4E10}">
          <cx:axisId val="2"/>
        </cx:series>
      </cx:plotAreaRegion>
      <cx:axis id="0">
        <cx:catScaling gapWidth="0"/>
        <cx:tickLabels/>
        <cx:txPr>
          <a:bodyPr spcFirstLastPara="1" vertOverflow="ellipsis" horzOverflow="overflow" wrap="square" lIns="0" tIns="0" rIns="0" bIns="0" anchor="ctr" anchorCtr="1"/>
          <a:lstStyle/>
          <a:p>
            <a:pPr algn="ctr" rtl="0">
              <a:defRPr sz="1800" b="1"/>
            </a:pPr>
            <a:endParaRPr lang="es-ES" sz="1800" b="1" i="0" u="none" strike="noStrike" baseline="0">
              <a:solidFill>
                <a:sysClr val="windowText" lastClr="000000">
                  <a:lumMod val="75000"/>
                  <a:lumOff val="25000"/>
                </a:sysClr>
              </a:solidFill>
              <a:latin typeface="Calibri" panose="020F0502020204030204"/>
            </a:endParaRPr>
          </a:p>
        </cx:txPr>
      </cx:axis>
      <cx:axis id="1" hidden="1">
        <cx:valScaling/>
        <cx:majorGridlines/>
        <cx:tickLabels/>
      </cx:axis>
      <cx:axis id="2">
        <cx:valScaling max="1" min="0"/>
        <cx:units unit="percentage"/>
        <cx:tickLabels/>
        <cx:txPr>
          <a:bodyPr spcFirstLastPara="1" vertOverflow="ellipsis" horzOverflow="overflow" wrap="square" lIns="0" tIns="0" rIns="0" bIns="0" anchor="ctr" anchorCtr="1"/>
          <a:lstStyle/>
          <a:p>
            <a:pPr algn="ctr" rtl="0">
              <a:defRPr sz="1600"/>
            </a:pPr>
            <a:endParaRPr lang="es-ES" sz="1600" b="0" i="0" u="none" strike="noStrike" baseline="0">
              <a:solidFill>
                <a:srgbClr val="514A40">
                  <a:lumMod val="75000"/>
                  <a:lumOff val="25000"/>
                </a:srgbClr>
              </a:solidFill>
              <a:latin typeface="Cambria"/>
            </a:endParaRPr>
          </a:p>
        </cx:txPr>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368">
  <cs:axisTitle>
    <cs:lnRef idx="0"/>
    <cs:fillRef idx="0"/>
    <cs:effectRef idx="0"/>
    <cs:fontRef idx="minor">
      <a:schemeClr val="dk1">
        <a:lumMod val="75000"/>
        <a:lumOff val="25000"/>
      </a:schemeClr>
    </cs:fontRef>
    <cs:defRPr sz="9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cs:chartArea>
  <cs:dataLabel>
    <cs:lnRef idx="0"/>
    <cs:fillRef idx="0"/>
    <cs:effectRef idx="0"/>
    <cs:fontRef idx="minor">
      <a:schemeClr val="dk1"/>
    </cs:fontRef>
    <cs:defRPr sz="900"/>
  </cs:dataLabel>
  <cs:dataLabelCallout>
    <cs:lnRef idx="0"/>
    <cs:fillRef idx="0"/>
    <cs:effectRef idx="0"/>
    <cs:fontRef idx="minor">
      <a:schemeClr val="lt1"/>
    </cs:fontRef>
    <cs:spPr>
      <a:solidFill>
        <a:schemeClr val="dk1">
          <a:lumMod val="65000"/>
          <a:lumOff val="35000"/>
          <a:alpha val="75000"/>
        </a:schemeClr>
      </a:solidFill>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2857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75000"/>
            <a:lumOff val="25000"/>
          </a:schemeClr>
        </a:solidFill>
      </a:ln>
    </cs:spPr>
    <cs:defRPr sz="9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lumOff val="10000"/>
              </a:schemeClr>
            </a:gs>
            <a:gs pos="0">
              <a:schemeClr val="lt1">
                <a:lumMod val="75000"/>
                <a:alpha val="36000"/>
                <a:lumOff val="10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cs:seriesAxis>
  <cs:seriesLine>
    <cs:lnRef idx="0"/>
    <cs:fillRef idx="0"/>
    <cs:effectRef idx="0"/>
    <cs:fontRef idx="minor">
      <a:schemeClr val="dk1"/>
    </cs:fontRef>
    <cs:spPr>
      <a:ln w="9525" cap="flat">
        <a:solidFill>
          <a:schemeClr val="bg1">
            <a:lumMod val="50000"/>
          </a:schemeClr>
        </a:solidFill>
        <a:round/>
      </a:ln>
    </cs:spPr>
  </cs:seriesLine>
  <cs:title>
    <cs:lnRef idx="0"/>
    <cs:fillRef idx="0"/>
    <cs:effectRef idx="0"/>
    <cs:fontRef idx="minor">
      <a:schemeClr val="dk1">
        <a:lumMod val="75000"/>
        <a:lumOff val="25000"/>
      </a:schemeClr>
    </cs:fontRef>
    <cs:defRPr sz="1800" b="1"/>
  </cs:title>
  <cs:trendline>
    <cs:lnRef idx="0"/>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75000"/>
        <a:lumOff val="25000"/>
      </a:schemeClr>
    </cs:fontRef>
    <cs:defRPr sz="9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defRPr sz="9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dirty="0"/>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F61BA9C7-D4A0-4239-916F-87878B386CAE}" type="datetime1">
              <a:rPr lang="es-ES" smtClean="0"/>
              <a:t>17/05/2019</a:t>
            </a:fld>
            <a:endParaRPr lang="es-ES" dirty="0"/>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dirty="0"/>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840BD58-3BFF-4EAF-BB8B-AC67FE801E47}" type="slidenum">
              <a:rPr lang="es-ES" smtClean="0"/>
              <a:t>‹Nº›</a:t>
            </a:fld>
            <a:endParaRPr lang="es-ES" dirty="0"/>
          </a:p>
        </p:txBody>
      </p:sp>
    </p:spTree>
    <p:extLst>
      <p:ext uri="{BB962C8B-B14F-4D97-AF65-F5344CB8AC3E}">
        <p14:creationId xmlns:p14="http://schemas.microsoft.com/office/powerpoint/2010/main" val="40105943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noProof="0"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20D5A0EE-9559-4678-968D-CA3F66D582DC}" type="datetime1">
              <a:rPr lang="es-ES" noProof="0" smtClean="0"/>
              <a:t>17/05/2019</a:t>
            </a:fld>
            <a:endParaRPr lang="es-ES" noProof="0"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s-ES" noProof="0" dirty="0"/>
          </a:p>
        </p:txBody>
      </p:sp>
      <p:sp>
        <p:nvSpPr>
          <p:cNvPr id="5" name="Marcador de notas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rtl="0"/>
            <a:r>
              <a:rPr lang="es-ES" noProof="0" dirty="0"/>
              <a:t>Haga clic para modificar los estilos de texto del patrón</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noProof="0"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322CDD-9D6C-4F63-9EC2-648226624108}" type="slidenum">
              <a:rPr lang="es-ES" noProof="0" smtClean="0"/>
              <a:t>‹Nº›</a:t>
            </a:fld>
            <a:endParaRPr lang="es-ES" noProof="0" dirty="0"/>
          </a:p>
        </p:txBody>
      </p:sp>
    </p:spTree>
    <p:extLst>
      <p:ext uri="{BB962C8B-B14F-4D97-AF65-F5344CB8AC3E}">
        <p14:creationId xmlns:p14="http://schemas.microsoft.com/office/powerpoint/2010/main" val="85102655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rtl="0"/>
            <a:fld id="{68322CDD-9D6C-4F63-9EC2-648226624108}" type="slidenum">
              <a:rPr lang="es-ES" smtClean="0"/>
              <a:t>1</a:t>
            </a:fld>
            <a:endParaRPr lang="es-ES" dirty="0"/>
          </a:p>
        </p:txBody>
      </p:sp>
    </p:spTree>
    <p:extLst>
      <p:ext uri="{BB962C8B-B14F-4D97-AF65-F5344CB8AC3E}">
        <p14:creationId xmlns:p14="http://schemas.microsoft.com/office/powerpoint/2010/main" val="3681941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rtl="0"/>
            <a:fld id="{68322CDD-9D6C-4F63-9EC2-648226624108}" type="slidenum">
              <a:rPr lang="es-ES" smtClean="0"/>
              <a:t>2</a:t>
            </a:fld>
            <a:endParaRPr lang="es-ES" dirty="0"/>
          </a:p>
        </p:txBody>
      </p:sp>
    </p:spTree>
    <p:extLst>
      <p:ext uri="{BB962C8B-B14F-4D97-AF65-F5344CB8AC3E}">
        <p14:creationId xmlns:p14="http://schemas.microsoft.com/office/powerpoint/2010/main" val="326404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rtl="0"/>
            <a:fld id="{68322CDD-9D6C-4F63-9EC2-648226624108}" type="slidenum">
              <a:rPr lang="es-ES" smtClean="0"/>
              <a:t>14</a:t>
            </a:fld>
            <a:endParaRPr lang="es-ES" dirty="0"/>
          </a:p>
        </p:txBody>
      </p:sp>
    </p:spTree>
    <p:extLst>
      <p:ext uri="{BB962C8B-B14F-4D97-AF65-F5344CB8AC3E}">
        <p14:creationId xmlns:p14="http://schemas.microsoft.com/office/powerpoint/2010/main" val="6468272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1066800" y="2606040"/>
            <a:ext cx="10058400" cy="2743200"/>
          </a:xfrm>
        </p:spPr>
        <p:txBody>
          <a:bodyPr rtlCol="0" anchor="b">
            <a:normAutofit/>
          </a:bodyPr>
          <a:lstStyle>
            <a:lvl1pPr algn="l">
              <a:lnSpc>
                <a:spcPct val="80000"/>
              </a:lnSpc>
              <a:defRPr sz="6800">
                <a:solidFill>
                  <a:schemeClr val="tx1"/>
                </a:solidFill>
                <a:effectLst>
                  <a:outerShdw blurRad="38100" dist="25400" dir="18900000" algn="bl" rotWithShape="0">
                    <a:schemeClr val="bg1">
                      <a:alpha val="80000"/>
                    </a:schemeClr>
                  </a:outerShdw>
                </a:effectLst>
              </a:defRPr>
            </a:lvl1pPr>
          </a:lstStyle>
          <a:p>
            <a:pPr rtl="0"/>
            <a:r>
              <a:rPr lang="es-ES" noProof="0"/>
              <a:t>Haga clic para modificar el estilo de título del patrón</a:t>
            </a:r>
            <a:endParaRPr lang="es-ES" noProof="0" dirty="0"/>
          </a:p>
        </p:txBody>
      </p:sp>
      <p:sp>
        <p:nvSpPr>
          <p:cNvPr id="3" name="Subtítulo 2"/>
          <p:cNvSpPr>
            <a:spLocks noGrp="1"/>
          </p:cNvSpPr>
          <p:nvPr>
            <p:ph type="subTitle" idx="1"/>
          </p:nvPr>
        </p:nvSpPr>
        <p:spPr>
          <a:xfrm>
            <a:off x="1066800" y="5360437"/>
            <a:ext cx="10058400" cy="365760"/>
          </a:xfrm>
        </p:spPr>
        <p:txBody>
          <a:bodyPr rtlCol="0">
            <a:normAutofit/>
          </a:bodyPr>
          <a:lstStyle>
            <a:lvl1pPr marL="0" indent="0" algn="l">
              <a:spcBef>
                <a:spcPts val="0"/>
              </a:spcBef>
              <a:buNone/>
              <a:defRPr sz="2000" b="1" cap="all" baseline="0">
                <a:solidFill>
                  <a:schemeClr val="accent1">
                    <a:lumMod val="75000"/>
                  </a:schemeClr>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a:t>Haga clic para modificar el estilo de subtítulo del patrón</a:t>
            </a:r>
            <a:endParaRPr lang="es-ES" noProof="0" dirty="0"/>
          </a:p>
        </p:txBody>
      </p:sp>
      <p:sp>
        <p:nvSpPr>
          <p:cNvPr id="8" name="Rectángulo 7"/>
          <p:cNvSpPr/>
          <p:nvPr userDrawn="1"/>
        </p:nvSpPr>
        <p:spPr>
          <a:xfrm>
            <a:off x="0" y="5888736"/>
            <a:ext cx="12192000" cy="109728"/>
          </a:xfrm>
          <a:prstGeom prst="rect">
            <a:avLst/>
          </a:prstGeom>
          <a:ln>
            <a:noFill/>
          </a:ln>
          <a:effectLst>
            <a:outerShdw blurRad="25400" dist="25400" dir="54000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contenido 2"/>
          <p:cNvSpPr>
            <a:spLocks noGrp="1"/>
          </p:cNvSpPr>
          <p:nvPr>
            <p:ph idx="1"/>
          </p:nvPr>
        </p:nvSpPr>
        <p:spPr/>
        <p:txBody>
          <a:bodyPr rtlCol="0"/>
          <a:lstStyle/>
          <a:p>
            <a:pPr lvl="0" rtl="0"/>
            <a:r>
              <a:rPr lang="es-ES" noProof="0"/>
              <a:t>Editar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5" name="Marcador de pie de página 4"/>
          <p:cNvSpPr>
            <a:spLocks noGrp="1"/>
          </p:cNvSpPr>
          <p:nvPr>
            <p:ph type="ftr" sz="quarter" idx="11"/>
          </p:nvPr>
        </p:nvSpPr>
        <p:spPr/>
        <p:txBody>
          <a:bodyPr rtlCol="0"/>
          <a:lstStyle/>
          <a:p>
            <a:pPr rtl="0"/>
            <a:r>
              <a:rPr lang="es-ES" noProof="0" dirty="0"/>
              <a:t>Agregar un pie de página</a:t>
            </a:r>
          </a:p>
        </p:txBody>
      </p:sp>
      <p:sp>
        <p:nvSpPr>
          <p:cNvPr id="4" name="Marcador de fecha 3"/>
          <p:cNvSpPr>
            <a:spLocks noGrp="1"/>
          </p:cNvSpPr>
          <p:nvPr>
            <p:ph type="dt" sz="half" idx="10"/>
          </p:nvPr>
        </p:nvSpPr>
        <p:spPr/>
        <p:txBody>
          <a:bodyPr rtlCol="0"/>
          <a:lstStyle/>
          <a:p>
            <a:pPr rtl="0"/>
            <a:fld id="{1C063118-E04F-4CA6-AFE9-6094F1F945BB}" type="datetime1">
              <a:rPr lang="es-ES" noProof="0" smtClean="0"/>
              <a:t>17/05/2019</a:t>
            </a:fld>
            <a:endParaRPr lang="es-ES" noProof="0" dirty="0"/>
          </a:p>
        </p:txBody>
      </p:sp>
      <p:sp>
        <p:nvSpPr>
          <p:cNvPr id="6" name="Marcador de número de diapositiva 5"/>
          <p:cNvSpPr>
            <a:spLocks noGrp="1"/>
          </p:cNvSpPr>
          <p:nvPr>
            <p:ph type="sldNum" sz="quarter" idx="12"/>
          </p:nvPr>
        </p:nvSpPr>
        <p:spPr/>
        <p:txBody>
          <a:bodyPr rtlCol="0"/>
          <a:lstStyle/>
          <a:p>
            <a:pPr rtl="0"/>
            <a:fld id="{E31375A4-56A4-47D6-9801-1991572033F7}" type="slidenum">
              <a:rPr lang="es-ES" noProof="0" smtClean="0"/>
              <a:t>‹Nº›</a:t>
            </a:fld>
            <a:endParaRPr lang="es-ES" noProof="0" dirty="0"/>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1066800" y="1565829"/>
            <a:ext cx="5943600" cy="4114800"/>
          </a:xfrm>
        </p:spPr>
        <p:txBody>
          <a:bodyPr rtlCol="0" anchor="b">
            <a:normAutofit/>
          </a:bodyPr>
          <a:lstStyle>
            <a:lvl1pPr>
              <a:lnSpc>
                <a:spcPct val="80000"/>
              </a:lnSpc>
              <a:defRPr sz="5400">
                <a:effectLst>
                  <a:outerShdw blurRad="38100" dist="25400" dir="18900000" algn="bl" rotWithShape="0">
                    <a:schemeClr val="bg1">
                      <a:alpha val="80000"/>
                    </a:schemeClr>
                  </a:outerShdw>
                </a:effectLst>
              </a:defRPr>
            </a:lvl1pPr>
          </a:lstStyle>
          <a:p>
            <a:pPr rtl="0"/>
            <a:r>
              <a:rPr lang="es-ES" noProof="0"/>
              <a:t>Haga clic para modificar el estilo de título del patrón</a:t>
            </a:r>
            <a:endParaRPr lang="es-ES" noProof="0" dirty="0"/>
          </a:p>
        </p:txBody>
      </p:sp>
      <p:sp>
        <p:nvSpPr>
          <p:cNvPr id="3" name="Marcador de texto 2"/>
          <p:cNvSpPr>
            <a:spLocks noGrp="1"/>
          </p:cNvSpPr>
          <p:nvPr>
            <p:ph type="body" idx="1"/>
          </p:nvPr>
        </p:nvSpPr>
        <p:spPr>
          <a:xfrm>
            <a:off x="1066801" y="5682344"/>
            <a:ext cx="5943600" cy="670832"/>
          </a:xfrm>
        </p:spPr>
        <p:txBody>
          <a:bodyPr rtlCol="0">
            <a:normAutofit/>
          </a:bodyPr>
          <a:lstStyle>
            <a:lvl1pPr marL="0" indent="0">
              <a:spcBef>
                <a:spcPts val="0"/>
              </a:spcBef>
              <a:buNone/>
              <a:defRPr sz="2200" b="1" cap="all" baseline="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rtl="0"/>
            <a:r>
              <a:rPr lang="es-ES" noProof="0"/>
              <a:t>Editar los estilos de texto del patrón</a:t>
            </a:r>
          </a:p>
        </p:txBody>
      </p:sp>
      <p:sp>
        <p:nvSpPr>
          <p:cNvPr id="9" name="Rectángulo 8"/>
          <p:cNvSpPr/>
          <p:nvPr userDrawn="1"/>
        </p:nvSpPr>
        <p:spPr>
          <a:xfrm>
            <a:off x="7707084"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pic>
        <p:nvPicPr>
          <p:cNvPr id="8" name="Imagen 7"/>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bwMode="hidden">
          <a:xfrm>
            <a:off x="7761948" y="283"/>
            <a:ext cx="4427508" cy="6856286"/>
          </a:xfrm>
          <a:prstGeom prst="rect">
            <a:avLst/>
          </a:prstGeom>
        </p:spPr>
      </p:pic>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contenido 2"/>
          <p:cNvSpPr>
            <a:spLocks noGrp="1"/>
          </p:cNvSpPr>
          <p:nvPr>
            <p:ph sz="half" idx="1"/>
          </p:nvPr>
        </p:nvSpPr>
        <p:spPr>
          <a:xfrm>
            <a:off x="1295400" y="1825625"/>
            <a:ext cx="4724400" cy="4117975"/>
          </a:xfrm>
        </p:spPr>
        <p:txBody>
          <a:bodyPr rtlCol="0">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rtl="0"/>
            <a:r>
              <a:rPr lang="es-ES" noProof="0"/>
              <a:t>Editar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contenido 3"/>
          <p:cNvSpPr>
            <a:spLocks noGrp="1"/>
          </p:cNvSpPr>
          <p:nvPr>
            <p:ph sz="half" idx="2"/>
          </p:nvPr>
        </p:nvSpPr>
        <p:spPr>
          <a:xfrm>
            <a:off x="6172199" y="1825625"/>
            <a:ext cx="4724400" cy="4117975"/>
          </a:xfrm>
        </p:spPr>
        <p:txBody>
          <a:bodyPr rtlCol="0">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rtl="0"/>
            <a:r>
              <a:rPr lang="es-ES" noProof="0"/>
              <a:t>Editar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6" name="Marcador de pie de página 5"/>
          <p:cNvSpPr>
            <a:spLocks noGrp="1"/>
          </p:cNvSpPr>
          <p:nvPr>
            <p:ph type="ftr" sz="quarter" idx="11"/>
          </p:nvPr>
        </p:nvSpPr>
        <p:spPr/>
        <p:txBody>
          <a:bodyPr rtlCol="0"/>
          <a:lstStyle/>
          <a:p>
            <a:pPr rtl="0"/>
            <a:r>
              <a:rPr lang="es-ES" noProof="0" dirty="0"/>
              <a:t>Agregar un pie de página</a:t>
            </a:r>
          </a:p>
        </p:txBody>
      </p:sp>
      <p:sp>
        <p:nvSpPr>
          <p:cNvPr id="5" name="Marcador de fecha 4"/>
          <p:cNvSpPr>
            <a:spLocks noGrp="1"/>
          </p:cNvSpPr>
          <p:nvPr>
            <p:ph type="dt" sz="half" idx="10"/>
          </p:nvPr>
        </p:nvSpPr>
        <p:spPr/>
        <p:txBody>
          <a:bodyPr rtlCol="0"/>
          <a:lstStyle/>
          <a:p>
            <a:pPr rtl="0"/>
            <a:fld id="{6763CCAA-9978-4A62-AA55-1536343595DA}" type="datetime1">
              <a:rPr lang="es-ES" noProof="0" smtClean="0"/>
              <a:t>17/05/2019</a:t>
            </a:fld>
            <a:endParaRPr lang="es-ES" noProof="0" dirty="0"/>
          </a:p>
        </p:txBody>
      </p:sp>
      <p:sp>
        <p:nvSpPr>
          <p:cNvPr id="7" name="Marcador de número de diapositiva 6"/>
          <p:cNvSpPr>
            <a:spLocks noGrp="1"/>
          </p:cNvSpPr>
          <p:nvPr>
            <p:ph type="sldNum" sz="quarter" idx="12"/>
          </p:nvPr>
        </p:nvSpPr>
        <p:spPr/>
        <p:txBody>
          <a:bodyPr rtlCol="0"/>
          <a:lstStyle/>
          <a:p>
            <a:pPr rtl="0"/>
            <a:fld id="{E31375A4-56A4-47D6-9801-1991572033F7}" type="slidenum">
              <a:rPr lang="es-ES" noProof="0" smtClean="0"/>
              <a:t>‹Nº›</a:t>
            </a:fld>
            <a:endParaRPr lang="es-ES" noProof="0" dirty="0"/>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texto 2"/>
          <p:cNvSpPr>
            <a:spLocks noGrp="1"/>
          </p:cNvSpPr>
          <p:nvPr>
            <p:ph type="body" idx="1"/>
          </p:nvPr>
        </p:nvSpPr>
        <p:spPr>
          <a:xfrm>
            <a:off x="1295400" y="1828800"/>
            <a:ext cx="4727448" cy="641350"/>
          </a:xfrm>
        </p:spPr>
        <p:txBody>
          <a:bodyPr rtlCol="0" anchor="ctr">
            <a:normAutofit/>
          </a:bodyPr>
          <a:lstStyle>
            <a:lvl1pPr marL="0" indent="0">
              <a:spcBef>
                <a:spcPts val="0"/>
              </a:spcBef>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Editar los estilos de texto del patrón</a:t>
            </a:r>
          </a:p>
        </p:txBody>
      </p:sp>
      <p:sp>
        <p:nvSpPr>
          <p:cNvPr id="4" name="Marcador de contenido 3"/>
          <p:cNvSpPr>
            <a:spLocks noGrp="1"/>
          </p:cNvSpPr>
          <p:nvPr>
            <p:ph sz="half" idx="2"/>
          </p:nvPr>
        </p:nvSpPr>
        <p:spPr>
          <a:xfrm>
            <a:off x="1295400" y="2470151"/>
            <a:ext cx="4727448" cy="3473450"/>
          </a:xfrm>
        </p:spPr>
        <p:txBody>
          <a:bodyPr rtlCol="0">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rtl="0"/>
            <a:r>
              <a:rPr lang="es-ES" noProof="0"/>
              <a:t>Editar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5" name="Marcador de texto 4"/>
          <p:cNvSpPr>
            <a:spLocks noGrp="1"/>
          </p:cNvSpPr>
          <p:nvPr>
            <p:ph type="body" sz="quarter" idx="3"/>
          </p:nvPr>
        </p:nvSpPr>
        <p:spPr>
          <a:xfrm>
            <a:off x="6167628" y="1828800"/>
            <a:ext cx="4727448" cy="641350"/>
          </a:xfrm>
        </p:spPr>
        <p:txBody>
          <a:bodyPr rtlCol="0" anchor="ctr">
            <a:normAutofit/>
          </a:bodyPr>
          <a:lstStyle>
            <a:lvl1pPr marL="0" indent="0">
              <a:spcBef>
                <a:spcPts val="0"/>
              </a:spcBef>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Editar los estilos de texto del patrón</a:t>
            </a:r>
          </a:p>
        </p:txBody>
      </p:sp>
      <p:sp>
        <p:nvSpPr>
          <p:cNvPr id="6" name="Marcador de contenido 5"/>
          <p:cNvSpPr>
            <a:spLocks noGrp="1"/>
          </p:cNvSpPr>
          <p:nvPr>
            <p:ph sz="quarter" idx="4"/>
          </p:nvPr>
        </p:nvSpPr>
        <p:spPr>
          <a:xfrm>
            <a:off x="6169152" y="2470151"/>
            <a:ext cx="4727448" cy="3473450"/>
          </a:xfrm>
        </p:spPr>
        <p:txBody>
          <a:bodyPr rtlCol="0">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rtl="0"/>
            <a:r>
              <a:rPr lang="es-ES" noProof="0"/>
              <a:t>Editar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8" name="Marcador de pie de página 7"/>
          <p:cNvSpPr>
            <a:spLocks noGrp="1"/>
          </p:cNvSpPr>
          <p:nvPr>
            <p:ph type="ftr" sz="quarter" idx="11"/>
          </p:nvPr>
        </p:nvSpPr>
        <p:spPr/>
        <p:txBody>
          <a:bodyPr rtlCol="0"/>
          <a:lstStyle/>
          <a:p>
            <a:pPr rtl="0"/>
            <a:r>
              <a:rPr lang="es-ES" noProof="0" dirty="0"/>
              <a:t>Agregar un pie de página</a:t>
            </a:r>
          </a:p>
        </p:txBody>
      </p:sp>
      <p:sp>
        <p:nvSpPr>
          <p:cNvPr id="7" name="Marcador de fecha 6"/>
          <p:cNvSpPr>
            <a:spLocks noGrp="1"/>
          </p:cNvSpPr>
          <p:nvPr>
            <p:ph type="dt" sz="half" idx="10"/>
          </p:nvPr>
        </p:nvSpPr>
        <p:spPr/>
        <p:txBody>
          <a:bodyPr rtlCol="0"/>
          <a:lstStyle/>
          <a:p>
            <a:pPr rtl="0"/>
            <a:fld id="{D6857A07-B087-4D65-8E9D-0EEDD3F32A63}" type="datetime1">
              <a:rPr lang="es-ES" noProof="0" smtClean="0"/>
              <a:t>17/05/2019</a:t>
            </a:fld>
            <a:endParaRPr lang="es-ES" noProof="0" dirty="0"/>
          </a:p>
        </p:txBody>
      </p:sp>
      <p:sp>
        <p:nvSpPr>
          <p:cNvPr id="9" name="Marcador de número de diapositiva 8"/>
          <p:cNvSpPr>
            <a:spLocks noGrp="1"/>
          </p:cNvSpPr>
          <p:nvPr>
            <p:ph type="sldNum" sz="quarter" idx="12"/>
          </p:nvPr>
        </p:nvSpPr>
        <p:spPr/>
        <p:txBody>
          <a:bodyPr rtlCol="0"/>
          <a:lstStyle/>
          <a:p>
            <a:pPr rtl="0"/>
            <a:fld id="{E31375A4-56A4-47D6-9801-1991572033F7}" type="slidenum">
              <a:rPr lang="es-ES" noProof="0" smtClean="0"/>
              <a:t>‹Nº›</a:t>
            </a:fld>
            <a:endParaRPr lang="es-ES" noProof="0" dirty="0"/>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4" name="Marcador de pie de página 3"/>
          <p:cNvSpPr>
            <a:spLocks noGrp="1"/>
          </p:cNvSpPr>
          <p:nvPr>
            <p:ph type="ftr" sz="quarter" idx="11"/>
          </p:nvPr>
        </p:nvSpPr>
        <p:spPr/>
        <p:txBody>
          <a:bodyPr rtlCol="0"/>
          <a:lstStyle/>
          <a:p>
            <a:pPr rtl="0"/>
            <a:r>
              <a:rPr lang="es-ES" noProof="0" dirty="0"/>
              <a:t>Agregar un pie de página</a:t>
            </a:r>
          </a:p>
        </p:txBody>
      </p:sp>
      <p:sp>
        <p:nvSpPr>
          <p:cNvPr id="3" name="Marcador de fecha 2"/>
          <p:cNvSpPr>
            <a:spLocks noGrp="1"/>
          </p:cNvSpPr>
          <p:nvPr>
            <p:ph type="dt" sz="half" idx="10"/>
          </p:nvPr>
        </p:nvSpPr>
        <p:spPr/>
        <p:txBody>
          <a:bodyPr rtlCol="0"/>
          <a:lstStyle/>
          <a:p>
            <a:pPr rtl="0"/>
            <a:fld id="{D608CDFF-A8FD-40B7-81D0-60A7F2B554AD}" type="datetime1">
              <a:rPr lang="es-ES" noProof="0" smtClean="0"/>
              <a:t>17/05/2019</a:t>
            </a:fld>
            <a:endParaRPr lang="es-ES" noProof="0" dirty="0"/>
          </a:p>
        </p:txBody>
      </p:sp>
      <p:sp>
        <p:nvSpPr>
          <p:cNvPr id="5" name="Marcador de número de diapositiva 4"/>
          <p:cNvSpPr>
            <a:spLocks noGrp="1"/>
          </p:cNvSpPr>
          <p:nvPr>
            <p:ph type="sldNum" sz="quarter" idx="12"/>
          </p:nvPr>
        </p:nvSpPr>
        <p:spPr/>
        <p:txBody>
          <a:bodyPr rtlCol="0"/>
          <a:lstStyle/>
          <a:p>
            <a:pPr rtl="0"/>
            <a:fld id="{E31375A4-56A4-47D6-9801-1991572033F7}" type="slidenum">
              <a:rPr lang="es-ES" noProof="0" smtClean="0"/>
              <a:t>‹Nº›</a:t>
            </a:fld>
            <a:endParaRPr lang="es-ES" noProof="0" dirty="0"/>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3" name="Marcador de pie de página 2"/>
          <p:cNvSpPr>
            <a:spLocks noGrp="1"/>
          </p:cNvSpPr>
          <p:nvPr>
            <p:ph type="ftr" sz="quarter" idx="11"/>
          </p:nvPr>
        </p:nvSpPr>
        <p:spPr/>
        <p:txBody>
          <a:bodyPr rtlCol="0"/>
          <a:lstStyle/>
          <a:p>
            <a:pPr rtl="0"/>
            <a:r>
              <a:rPr lang="es-ES" noProof="0" dirty="0"/>
              <a:t>Agregar un pie de página</a:t>
            </a:r>
          </a:p>
        </p:txBody>
      </p:sp>
      <p:sp>
        <p:nvSpPr>
          <p:cNvPr id="2" name="Marcador de fecha 1"/>
          <p:cNvSpPr>
            <a:spLocks noGrp="1"/>
          </p:cNvSpPr>
          <p:nvPr>
            <p:ph type="dt" sz="half" idx="10"/>
          </p:nvPr>
        </p:nvSpPr>
        <p:spPr/>
        <p:txBody>
          <a:bodyPr rtlCol="0"/>
          <a:lstStyle/>
          <a:p>
            <a:pPr rtl="0"/>
            <a:fld id="{94EF1E1E-4877-4B72-B36F-C4784E804B4E}" type="datetime1">
              <a:rPr lang="es-ES" noProof="0" smtClean="0"/>
              <a:t>17/05/2019</a:t>
            </a:fld>
            <a:endParaRPr lang="es-ES" noProof="0" dirty="0"/>
          </a:p>
        </p:txBody>
      </p:sp>
      <p:sp>
        <p:nvSpPr>
          <p:cNvPr id="4" name="Marcador de número de diapositiva 3"/>
          <p:cNvSpPr>
            <a:spLocks noGrp="1"/>
          </p:cNvSpPr>
          <p:nvPr>
            <p:ph type="sldNum" sz="quarter" idx="12"/>
          </p:nvPr>
        </p:nvSpPr>
        <p:spPr/>
        <p:txBody>
          <a:bodyPr rtlCol="0"/>
          <a:lstStyle/>
          <a:p>
            <a:pPr rtl="0"/>
            <a:fld id="{E31375A4-56A4-47D6-9801-1991572033F7}" type="slidenum">
              <a:rPr lang="es-ES" noProof="0" smtClean="0"/>
              <a:t>‹Nº›</a:t>
            </a:fld>
            <a:endParaRPr lang="es-ES" noProof="0" dirty="0"/>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pic>
        <p:nvPicPr>
          <p:cNvPr id="9" name="Imagen 8"/>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bwMode="hidden">
          <a:xfrm>
            <a:off x="7766439" y="283"/>
            <a:ext cx="4435717" cy="6856286"/>
          </a:xfrm>
          <a:prstGeom prst="rect">
            <a:avLst/>
          </a:prstGeom>
        </p:spPr>
      </p:pic>
      <p:sp>
        <p:nvSpPr>
          <p:cNvPr id="2" name="Título 1"/>
          <p:cNvSpPr>
            <a:spLocks noGrp="1"/>
          </p:cNvSpPr>
          <p:nvPr>
            <p:ph type="title"/>
          </p:nvPr>
        </p:nvSpPr>
        <p:spPr>
          <a:xfrm>
            <a:off x="8229601" y="2514600"/>
            <a:ext cx="3474720" cy="1600200"/>
          </a:xfrm>
        </p:spPr>
        <p:txBody>
          <a:bodyPr rtlCol="0" anchor="b">
            <a:noAutofit/>
          </a:bodyPr>
          <a:lstStyle>
            <a:lvl1pPr>
              <a:defRPr sz="2900">
                <a:solidFill>
                  <a:schemeClr val="accent1">
                    <a:lumMod val="75000"/>
                  </a:schemeClr>
                </a:solidFill>
              </a:defRPr>
            </a:lvl1pPr>
          </a:lstStyle>
          <a:p>
            <a:pPr rtl="0"/>
            <a:r>
              <a:rPr lang="es-ES" noProof="0"/>
              <a:t>Haga clic para modificar el estilo de título del patrón</a:t>
            </a:r>
            <a:endParaRPr lang="es-ES" noProof="0" dirty="0"/>
          </a:p>
        </p:txBody>
      </p:sp>
      <p:sp>
        <p:nvSpPr>
          <p:cNvPr id="3" name="Marcador de contenido 2"/>
          <p:cNvSpPr>
            <a:spLocks noGrp="1"/>
          </p:cNvSpPr>
          <p:nvPr>
            <p:ph idx="1"/>
          </p:nvPr>
        </p:nvSpPr>
        <p:spPr>
          <a:xfrm>
            <a:off x="790302" y="685800"/>
            <a:ext cx="6126480" cy="5486400"/>
          </a:xfrm>
        </p:spPr>
        <p:txBody>
          <a:bodyPr rtlCol="0">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es-ES" noProof="0"/>
              <a:t>Editar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texto 3"/>
          <p:cNvSpPr>
            <a:spLocks noGrp="1"/>
          </p:cNvSpPr>
          <p:nvPr>
            <p:ph type="body" sz="half" idx="2"/>
          </p:nvPr>
        </p:nvSpPr>
        <p:spPr>
          <a:xfrm>
            <a:off x="8229600" y="4343400"/>
            <a:ext cx="3474720" cy="1188720"/>
          </a:xfrm>
        </p:spPr>
        <p:txBody>
          <a:bodyPr rtlCol="0">
            <a:normAutofit/>
          </a:bodyPr>
          <a:lstStyle>
            <a:lvl1pPr marL="0" indent="0">
              <a:spcBef>
                <a:spcPts val="8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Editar los estilos de texto del patrón</a:t>
            </a:r>
          </a:p>
        </p:txBody>
      </p:sp>
      <p:sp>
        <p:nvSpPr>
          <p:cNvPr id="10" name="Rectángulo 9"/>
          <p:cNvSpPr/>
          <p:nvPr userDrawn="1"/>
        </p:nvSpPr>
        <p:spPr>
          <a:xfrm>
            <a:off x="7711702"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6" name="Marcador de pie de página 5"/>
          <p:cNvSpPr>
            <a:spLocks noGrp="1"/>
          </p:cNvSpPr>
          <p:nvPr>
            <p:ph type="ftr" sz="quarter" idx="11"/>
          </p:nvPr>
        </p:nvSpPr>
        <p:spPr/>
        <p:txBody>
          <a:bodyPr rtlCol="0"/>
          <a:lstStyle/>
          <a:p>
            <a:pPr rtl="0"/>
            <a:r>
              <a:rPr lang="es-ES" noProof="0" dirty="0"/>
              <a:t>Agregar un pie de página</a:t>
            </a:r>
          </a:p>
        </p:txBody>
      </p:sp>
      <p:sp>
        <p:nvSpPr>
          <p:cNvPr id="5" name="Marcador de fecha 4"/>
          <p:cNvSpPr>
            <a:spLocks noGrp="1"/>
          </p:cNvSpPr>
          <p:nvPr>
            <p:ph type="dt" sz="half" idx="10"/>
          </p:nvPr>
        </p:nvSpPr>
        <p:spPr/>
        <p:txBody>
          <a:bodyPr rtlCol="0"/>
          <a:lstStyle/>
          <a:p>
            <a:pPr rtl="0"/>
            <a:fld id="{1C1C22DE-4FD6-490F-BA71-CA79D836B52C}" type="datetime1">
              <a:rPr lang="es-ES" noProof="0" smtClean="0"/>
              <a:t>17/05/2019</a:t>
            </a:fld>
            <a:endParaRPr lang="es-ES" noProof="0" dirty="0"/>
          </a:p>
        </p:txBody>
      </p:sp>
      <p:sp>
        <p:nvSpPr>
          <p:cNvPr id="7" name="Marcador de número de diapositiva 6"/>
          <p:cNvSpPr>
            <a:spLocks noGrp="1"/>
          </p:cNvSpPr>
          <p:nvPr>
            <p:ph type="sldNum" sz="quarter" idx="12"/>
          </p:nvPr>
        </p:nvSpPr>
        <p:spPr/>
        <p:txBody>
          <a:bodyPr rtlCol="0"/>
          <a:lstStyle/>
          <a:p>
            <a:pPr rtl="0"/>
            <a:fld id="{E31375A4-56A4-47D6-9801-1991572033F7}" type="slidenum">
              <a:rPr lang="es-ES" noProof="0" smtClean="0"/>
              <a:t>‹Nº›</a:t>
            </a:fld>
            <a:endParaRPr lang="es-ES" noProof="0" dirty="0"/>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leyenda">
    <p:spTree>
      <p:nvGrpSpPr>
        <p:cNvPr id="1" name=""/>
        <p:cNvGrpSpPr/>
        <p:nvPr/>
      </p:nvGrpSpPr>
      <p:grpSpPr>
        <a:xfrm>
          <a:off x="0" y="0"/>
          <a:ext cx="0" cy="0"/>
          <a:chOff x="0" y="0"/>
          <a:chExt cx="0" cy="0"/>
        </a:xfrm>
      </p:grpSpPr>
      <p:pic>
        <p:nvPicPr>
          <p:cNvPr id="8" name="Imagen 7"/>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hidden">
          <a:xfrm>
            <a:off x="7766439" y="283"/>
            <a:ext cx="4435717" cy="6856286"/>
          </a:xfrm>
          <a:prstGeom prst="rect">
            <a:avLst/>
          </a:prstGeom>
        </p:spPr>
      </p:pic>
      <p:sp>
        <p:nvSpPr>
          <p:cNvPr id="2" name="Título 1"/>
          <p:cNvSpPr>
            <a:spLocks noGrp="1"/>
          </p:cNvSpPr>
          <p:nvPr>
            <p:ph type="title"/>
          </p:nvPr>
        </p:nvSpPr>
        <p:spPr>
          <a:xfrm>
            <a:off x="8229600" y="2514600"/>
            <a:ext cx="3474720" cy="1600200"/>
          </a:xfrm>
        </p:spPr>
        <p:txBody>
          <a:bodyPr rtlCol="0" anchor="b">
            <a:noAutofit/>
          </a:bodyPr>
          <a:lstStyle>
            <a:lvl1pPr>
              <a:defRPr sz="2900">
                <a:solidFill>
                  <a:schemeClr val="accent1">
                    <a:lumMod val="75000"/>
                  </a:schemeClr>
                </a:solidFill>
              </a:defRPr>
            </a:lvl1pPr>
          </a:lstStyle>
          <a:p>
            <a:pPr rtl="0"/>
            <a:r>
              <a:rPr lang="es-ES" noProof="0"/>
              <a:t>Haga clic para modificar el estilo de título del patrón</a:t>
            </a:r>
            <a:endParaRPr lang="es-ES" noProof="0" dirty="0"/>
          </a:p>
        </p:txBody>
      </p:sp>
      <p:sp>
        <p:nvSpPr>
          <p:cNvPr id="3" name="Marcador de posición de imagen 2" descr="Marcador de posición vacío para agregar una imagen. Haga clic en el marcador de posición y seleccione la imagen que desee agregar"/>
          <p:cNvSpPr>
            <a:spLocks noGrp="1"/>
          </p:cNvSpPr>
          <p:nvPr>
            <p:ph type="pic" idx="1"/>
          </p:nvPr>
        </p:nvSpPr>
        <p:spPr>
          <a:xfrm>
            <a:off x="0" y="1325880"/>
            <a:ext cx="6858000" cy="4206240"/>
          </a:xfrm>
          <a:solidFill>
            <a:schemeClr val="bg2"/>
          </a:solidFill>
          <a:effectLst>
            <a:outerShdw blurRad="63500" sx="101000" sy="101000" algn="ctr" rotWithShape="0">
              <a:prstClr val="black">
                <a:alpha val="15000"/>
              </a:prstClr>
            </a:outerShdw>
          </a:effectLst>
        </p:spPr>
        <p:txBody>
          <a:bodyPr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s-ES" noProof="0"/>
              <a:t>Haga clic en el icono para agregar una imagen</a:t>
            </a:r>
            <a:endParaRPr lang="es-ES" noProof="0" dirty="0"/>
          </a:p>
        </p:txBody>
      </p:sp>
      <p:sp>
        <p:nvSpPr>
          <p:cNvPr id="4" name="Marcador de texto 3"/>
          <p:cNvSpPr>
            <a:spLocks noGrp="1"/>
          </p:cNvSpPr>
          <p:nvPr>
            <p:ph type="body" sz="half" idx="2"/>
          </p:nvPr>
        </p:nvSpPr>
        <p:spPr>
          <a:xfrm>
            <a:off x="8229600" y="4343400"/>
            <a:ext cx="3474720" cy="1188720"/>
          </a:xfrm>
        </p:spPr>
        <p:txBody>
          <a:bodyPr rtlCol="0">
            <a:normAutofit/>
          </a:bodyPr>
          <a:lstStyle>
            <a:lvl1pPr marL="0" indent="0">
              <a:spcBef>
                <a:spcPts val="8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Editar los estilos de texto del patrón</a:t>
            </a:r>
          </a:p>
        </p:txBody>
      </p:sp>
      <p:sp>
        <p:nvSpPr>
          <p:cNvPr id="6" name="Marcador de pie de página 5"/>
          <p:cNvSpPr>
            <a:spLocks noGrp="1"/>
          </p:cNvSpPr>
          <p:nvPr>
            <p:ph type="ftr" sz="quarter" idx="11"/>
          </p:nvPr>
        </p:nvSpPr>
        <p:spPr/>
        <p:txBody>
          <a:bodyPr rtlCol="0"/>
          <a:lstStyle/>
          <a:p>
            <a:pPr rtl="0"/>
            <a:r>
              <a:rPr lang="es-ES" noProof="0" dirty="0"/>
              <a:t>Agregar un pie de página</a:t>
            </a:r>
          </a:p>
        </p:txBody>
      </p:sp>
      <p:sp>
        <p:nvSpPr>
          <p:cNvPr id="5" name="Marcador de fecha 4"/>
          <p:cNvSpPr>
            <a:spLocks noGrp="1"/>
          </p:cNvSpPr>
          <p:nvPr>
            <p:ph type="dt" sz="half" idx="10"/>
          </p:nvPr>
        </p:nvSpPr>
        <p:spPr/>
        <p:txBody>
          <a:bodyPr rtlCol="0"/>
          <a:lstStyle/>
          <a:p>
            <a:pPr rtl="0"/>
            <a:fld id="{2E9AA73D-5708-4E7B-A33B-1145266FF154}" type="datetime1">
              <a:rPr lang="es-ES" noProof="0" smtClean="0"/>
              <a:t>17/05/2019</a:t>
            </a:fld>
            <a:endParaRPr lang="es-ES" noProof="0" dirty="0"/>
          </a:p>
        </p:txBody>
      </p:sp>
      <p:sp>
        <p:nvSpPr>
          <p:cNvPr id="7" name="Marcador de número de diapositiva 6"/>
          <p:cNvSpPr>
            <a:spLocks noGrp="1"/>
          </p:cNvSpPr>
          <p:nvPr>
            <p:ph type="sldNum" sz="quarter" idx="12"/>
          </p:nvPr>
        </p:nvSpPr>
        <p:spPr/>
        <p:txBody>
          <a:bodyPr rtlCol="0"/>
          <a:lstStyle/>
          <a:p>
            <a:pPr rtl="0"/>
            <a:fld id="{E31375A4-56A4-47D6-9801-1991572033F7}" type="slidenum">
              <a:rPr lang="es-ES" noProof="0" smtClean="0"/>
              <a:t>‹Nº›</a:t>
            </a:fld>
            <a:endParaRPr lang="es-ES" noProof="0" dirty="0"/>
          </a:p>
        </p:txBody>
      </p:sp>
      <p:sp>
        <p:nvSpPr>
          <p:cNvPr id="11" name="Rectángulo 10"/>
          <p:cNvSpPr/>
          <p:nvPr userDrawn="1"/>
        </p:nvSpPr>
        <p:spPr>
          <a:xfrm>
            <a:off x="7711702"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posición de texto vertical 2"/>
          <p:cNvSpPr>
            <a:spLocks noGrp="1"/>
          </p:cNvSpPr>
          <p:nvPr>
            <p:ph type="body" orient="vert" idx="1"/>
          </p:nvPr>
        </p:nvSpPr>
        <p:spPr/>
        <p:txBody>
          <a:bodyPr vert="eaVert" rtlCol="0"/>
          <a:lstStyle/>
          <a:p>
            <a:pPr lvl="0" rtl="0"/>
            <a:r>
              <a:rPr lang="es-ES" noProof="0"/>
              <a:t>Editar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5" name="Marcador de pie de página 4"/>
          <p:cNvSpPr>
            <a:spLocks noGrp="1"/>
          </p:cNvSpPr>
          <p:nvPr>
            <p:ph type="ftr" sz="quarter" idx="11"/>
          </p:nvPr>
        </p:nvSpPr>
        <p:spPr/>
        <p:txBody>
          <a:bodyPr rtlCol="0"/>
          <a:lstStyle/>
          <a:p>
            <a:pPr rtl="0"/>
            <a:r>
              <a:rPr lang="es-ES" noProof="0" dirty="0"/>
              <a:t>Agregar un pie de página</a:t>
            </a:r>
          </a:p>
        </p:txBody>
      </p:sp>
      <p:sp>
        <p:nvSpPr>
          <p:cNvPr id="4" name="Marcador de fecha 3"/>
          <p:cNvSpPr>
            <a:spLocks noGrp="1"/>
          </p:cNvSpPr>
          <p:nvPr>
            <p:ph type="dt" sz="half" idx="10"/>
          </p:nvPr>
        </p:nvSpPr>
        <p:spPr/>
        <p:txBody>
          <a:bodyPr rtlCol="0"/>
          <a:lstStyle/>
          <a:p>
            <a:pPr rtl="0"/>
            <a:fld id="{7838E743-2700-4AAA-8AC7-3E9FBF31E3EC}" type="datetime1">
              <a:rPr lang="es-ES" noProof="0" smtClean="0"/>
              <a:t>17/05/2019</a:t>
            </a:fld>
            <a:endParaRPr lang="es-ES" noProof="0" dirty="0"/>
          </a:p>
        </p:txBody>
      </p:sp>
      <p:sp>
        <p:nvSpPr>
          <p:cNvPr id="6" name="Marcador de número de diapositiva 5"/>
          <p:cNvSpPr>
            <a:spLocks noGrp="1"/>
          </p:cNvSpPr>
          <p:nvPr>
            <p:ph type="sldNum" sz="quarter" idx="12"/>
          </p:nvPr>
        </p:nvSpPr>
        <p:spPr/>
        <p:txBody>
          <a:bodyPr rtlCol="0"/>
          <a:lstStyle/>
          <a:p>
            <a:pPr rtl="0"/>
            <a:fld id="{E31375A4-56A4-47D6-9801-1991572033F7}" type="slidenum">
              <a:rPr lang="es-ES" noProof="0" smtClean="0"/>
              <a:t>‹Nº›</a:t>
            </a:fld>
            <a:endParaRPr lang="es-ES" noProof="0" dirty="0"/>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9525000" y="382230"/>
            <a:ext cx="1371600" cy="5561369"/>
          </a:xfrm>
        </p:spPr>
        <p:txBody>
          <a:bodyPr vert="eaVert" rtlCol="0"/>
          <a:lstStyle/>
          <a:p>
            <a:pPr rtl="0"/>
            <a:r>
              <a:rPr lang="es-ES" noProof="0"/>
              <a:t>Haga clic para modificar el estilo de título del patrón</a:t>
            </a:r>
            <a:endParaRPr lang="es-ES" noProof="0" dirty="0"/>
          </a:p>
        </p:txBody>
      </p:sp>
      <p:sp>
        <p:nvSpPr>
          <p:cNvPr id="3" name="Marcador de posición de texto vertical 2"/>
          <p:cNvSpPr>
            <a:spLocks noGrp="1"/>
          </p:cNvSpPr>
          <p:nvPr>
            <p:ph type="body" orient="vert" idx="1"/>
          </p:nvPr>
        </p:nvSpPr>
        <p:spPr>
          <a:xfrm>
            <a:off x="1295400" y="382230"/>
            <a:ext cx="7863840" cy="5561370"/>
          </a:xfrm>
        </p:spPr>
        <p:txBody>
          <a:bodyPr vert="eaVert" rtlCol="0"/>
          <a:lstStyle/>
          <a:p>
            <a:pPr lvl="0" rtl="0"/>
            <a:r>
              <a:rPr lang="es-ES" noProof="0"/>
              <a:t>Editar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5" name="Marcador de pie de página 4"/>
          <p:cNvSpPr>
            <a:spLocks noGrp="1"/>
          </p:cNvSpPr>
          <p:nvPr>
            <p:ph type="ftr" sz="quarter" idx="11"/>
          </p:nvPr>
        </p:nvSpPr>
        <p:spPr/>
        <p:txBody>
          <a:bodyPr rtlCol="0"/>
          <a:lstStyle/>
          <a:p>
            <a:pPr rtl="0"/>
            <a:r>
              <a:rPr lang="es-ES" noProof="0" dirty="0"/>
              <a:t>Agregar un pie de página</a:t>
            </a:r>
          </a:p>
        </p:txBody>
      </p:sp>
      <p:sp>
        <p:nvSpPr>
          <p:cNvPr id="4" name="Marcador de fecha 3"/>
          <p:cNvSpPr>
            <a:spLocks noGrp="1"/>
          </p:cNvSpPr>
          <p:nvPr>
            <p:ph type="dt" sz="half" idx="10"/>
          </p:nvPr>
        </p:nvSpPr>
        <p:spPr/>
        <p:txBody>
          <a:bodyPr rtlCol="0"/>
          <a:lstStyle/>
          <a:p>
            <a:pPr rtl="0"/>
            <a:fld id="{3B7D028B-A319-42B4-A1A2-72115F4AB319}" type="datetime1">
              <a:rPr lang="es-ES" noProof="0" smtClean="0"/>
              <a:t>17/05/2019</a:t>
            </a:fld>
            <a:endParaRPr lang="es-ES" noProof="0" dirty="0"/>
          </a:p>
        </p:txBody>
      </p:sp>
      <p:sp>
        <p:nvSpPr>
          <p:cNvPr id="6" name="Marcador de número de diapositiva 5"/>
          <p:cNvSpPr>
            <a:spLocks noGrp="1"/>
          </p:cNvSpPr>
          <p:nvPr>
            <p:ph type="sldNum" sz="quarter" idx="12"/>
          </p:nvPr>
        </p:nvSpPr>
        <p:spPr/>
        <p:txBody>
          <a:bodyPr rtlCol="0"/>
          <a:lstStyle/>
          <a:p>
            <a:pPr rtl="0"/>
            <a:fld id="{E31375A4-56A4-47D6-9801-1991572033F7}" type="slidenum">
              <a:rPr lang="es-ES" noProof="0" smtClean="0"/>
              <a:t>‹Nº›</a:t>
            </a:fld>
            <a:endParaRPr lang="es-ES" noProof="0" dirty="0"/>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1295400" y="381000"/>
            <a:ext cx="9601200" cy="1143000"/>
          </a:xfrm>
          <a:prstGeom prst="rect">
            <a:avLst/>
          </a:prstGeom>
        </p:spPr>
        <p:txBody>
          <a:bodyPr vert="horz" lIns="91440" tIns="45720" rIns="91440" bIns="45720" rtlCol="0" anchor="b">
            <a:normAutofit/>
          </a:bodyPr>
          <a:lstStyle/>
          <a:p>
            <a:pPr rtl="0"/>
            <a:r>
              <a:rPr lang="es-ES" noProof="0" dirty="0"/>
              <a:t>Haga clic para modificar el estilo de título del patrón</a:t>
            </a:r>
          </a:p>
        </p:txBody>
      </p:sp>
      <p:sp>
        <p:nvSpPr>
          <p:cNvPr id="3" name="Marcador de texto 2"/>
          <p:cNvSpPr>
            <a:spLocks noGrp="1"/>
          </p:cNvSpPr>
          <p:nvPr>
            <p:ph type="body" idx="1"/>
          </p:nvPr>
        </p:nvSpPr>
        <p:spPr>
          <a:xfrm>
            <a:off x="1295400" y="1828800"/>
            <a:ext cx="9601200" cy="4114800"/>
          </a:xfrm>
          <a:prstGeom prst="rect">
            <a:avLst/>
          </a:prstGeom>
        </p:spPr>
        <p:txBody>
          <a:bodyPr vert="horz" lIns="91440" tIns="45720" rIns="91440" bIns="45720" rtlCol="0">
            <a:normAutofit/>
          </a:bodyPr>
          <a:lstStyle/>
          <a:p>
            <a:pPr lvl="0" rtl="0"/>
            <a:r>
              <a:rPr lang="es-ES" noProof="0" dirty="0"/>
              <a:t>Haga clic para modificar los estilos de texto del patrón</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5" name="Marcador de pie de página 4"/>
          <p:cNvSpPr>
            <a:spLocks noGrp="1"/>
          </p:cNvSpPr>
          <p:nvPr>
            <p:ph type="ftr" sz="quarter" idx="3"/>
          </p:nvPr>
        </p:nvSpPr>
        <p:spPr>
          <a:xfrm>
            <a:off x="1295400" y="6419462"/>
            <a:ext cx="5181600" cy="238902"/>
          </a:xfrm>
          <a:prstGeom prst="rect">
            <a:avLst/>
          </a:prstGeom>
        </p:spPr>
        <p:txBody>
          <a:bodyPr vert="horz" lIns="91440" tIns="45720" rIns="91440" bIns="45720" rtlCol="0" anchor="ctr"/>
          <a:lstStyle>
            <a:lvl1pPr algn="l">
              <a:defRPr sz="1100">
                <a:solidFill>
                  <a:schemeClr val="tx1"/>
                </a:solidFill>
              </a:defRPr>
            </a:lvl1pPr>
          </a:lstStyle>
          <a:p>
            <a:pPr rtl="0"/>
            <a:r>
              <a:rPr lang="es-ES" noProof="0" dirty="0"/>
              <a:t>Agregar un pie de página</a:t>
            </a:r>
          </a:p>
        </p:txBody>
      </p:sp>
      <p:sp>
        <p:nvSpPr>
          <p:cNvPr id="4" name="Marcador de fecha 3"/>
          <p:cNvSpPr>
            <a:spLocks noGrp="1"/>
          </p:cNvSpPr>
          <p:nvPr>
            <p:ph type="dt" sz="half" idx="2"/>
          </p:nvPr>
        </p:nvSpPr>
        <p:spPr>
          <a:xfrm>
            <a:off x="8556170" y="6419462"/>
            <a:ext cx="1351383" cy="238902"/>
          </a:xfrm>
          <a:prstGeom prst="rect">
            <a:avLst/>
          </a:prstGeom>
        </p:spPr>
        <p:txBody>
          <a:bodyPr vert="horz" lIns="91440" tIns="45720" rIns="91440" bIns="45720" rtlCol="0" anchor="ctr"/>
          <a:lstStyle>
            <a:lvl1pPr algn="r">
              <a:defRPr sz="1100">
                <a:solidFill>
                  <a:schemeClr val="tx1"/>
                </a:solidFill>
              </a:defRPr>
            </a:lvl1pPr>
          </a:lstStyle>
          <a:p>
            <a:pPr rtl="0"/>
            <a:fld id="{A8FB1985-6357-45A8-863F-C37745456400}" type="datetime1">
              <a:rPr lang="es-ES" noProof="0" smtClean="0"/>
              <a:t>17/05/2019</a:t>
            </a:fld>
            <a:endParaRPr lang="es-ES" noProof="0" dirty="0"/>
          </a:p>
        </p:txBody>
      </p:sp>
      <p:sp>
        <p:nvSpPr>
          <p:cNvPr id="6" name="Marcador de número de diapositiva 5"/>
          <p:cNvSpPr>
            <a:spLocks noGrp="1"/>
          </p:cNvSpPr>
          <p:nvPr>
            <p:ph type="sldNum" sz="quarter" idx="4"/>
          </p:nvPr>
        </p:nvSpPr>
        <p:spPr>
          <a:xfrm>
            <a:off x="10198358" y="6419462"/>
            <a:ext cx="698241" cy="238902"/>
          </a:xfrm>
          <a:prstGeom prst="rect">
            <a:avLst/>
          </a:prstGeom>
        </p:spPr>
        <p:txBody>
          <a:bodyPr vert="horz" lIns="91440" tIns="45720" rIns="91440" bIns="45720" rtlCol="0" anchor="ctr"/>
          <a:lstStyle>
            <a:lvl1pPr algn="r">
              <a:defRPr sz="1100">
                <a:solidFill>
                  <a:schemeClr val="tx1"/>
                </a:solidFill>
              </a:defRPr>
            </a:lvl1pPr>
          </a:lstStyle>
          <a:p>
            <a:pPr rtl="0"/>
            <a:fld id="{E31375A4-56A4-47D6-9801-1991572033F7}" type="slidenum">
              <a:rPr lang="es-ES" noProof="0" smtClean="0"/>
              <a:pPr rtl="0"/>
              <a:t>‹Nº›</a:t>
            </a:fld>
            <a:endParaRPr lang="es-ES" noProof="0" dirty="0"/>
          </a:p>
        </p:txBody>
      </p:sp>
      <p:sp>
        <p:nvSpPr>
          <p:cNvPr id="8" name="Rectángulo 7"/>
          <p:cNvSpPr/>
          <p:nvPr userDrawn="1"/>
        </p:nvSpPr>
        <p:spPr>
          <a:xfrm>
            <a:off x="0" y="6257036"/>
            <a:ext cx="12192000" cy="54864"/>
          </a:xfrm>
          <a:prstGeom prst="rect">
            <a:avLst/>
          </a:prstGeom>
          <a:ln>
            <a:noFill/>
          </a:ln>
          <a:effectLst>
            <a:innerShdw blurRad="25400" dist="12700" dir="162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cap="all" baseline="0">
          <a:solidFill>
            <a:schemeClr val="accent1"/>
          </a:solidFill>
          <a:effectLst>
            <a:outerShdw blurRad="38100" dist="25400" dir="18900000" algn="bl" rotWithShape="0">
              <a:schemeClr val="bg1">
                <a:alpha val="80000"/>
              </a:schemeClr>
            </a:outerShdw>
          </a:effectLst>
          <a:latin typeface="+mj-lt"/>
          <a:ea typeface="+mj-ea"/>
          <a:cs typeface="+mj-cs"/>
        </a:defRPr>
      </a:lvl1pPr>
    </p:titleStyle>
    <p:body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10"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chart" Target="../charts/chart3.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70451" y="2220699"/>
            <a:ext cx="11343861" cy="1908313"/>
          </a:xfrm>
        </p:spPr>
        <p:txBody>
          <a:bodyPr rtlCol="0">
            <a:normAutofit/>
          </a:bodyPr>
          <a:lstStyle/>
          <a:p>
            <a:pPr algn="just"/>
            <a:r>
              <a:rPr lang="es-ES" sz="4400" dirty="0">
                <a:effectLst/>
              </a:rPr>
              <a:t>Las redes sociales como estrategia de implementación de la revista </a:t>
            </a:r>
            <a:r>
              <a:rPr lang="es-ES" sz="4400" i="1" dirty="0">
                <a:solidFill>
                  <a:schemeClr val="accent1">
                    <a:lumMod val="75000"/>
                  </a:schemeClr>
                </a:solidFill>
                <a:effectLst/>
              </a:rPr>
              <a:t>Fonseca </a:t>
            </a:r>
            <a:r>
              <a:rPr lang="es-ES" sz="4400" i="1" dirty="0" err="1">
                <a:solidFill>
                  <a:schemeClr val="accent1">
                    <a:lumMod val="75000"/>
                  </a:schemeClr>
                </a:solidFill>
                <a:effectLst/>
              </a:rPr>
              <a:t>Journal</a:t>
            </a:r>
            <a:r>
              <a:rPr lang="es-ES" sz="4400" i="1" dirty="0">
                <a:solidFill>
                  <a:schemeClr val="accent1">
                    <a:lumMod val="75000"/>
                  </a:schemeClr>
                </a:solidFill>
                <a:effectLst/>
              </a:rPr>
              <a:t> </a:t>
            </a:r>
            <a:r>
              <a:rPr lang="es-ES" sz="4400" i="1" dirty="0" err="1">
                <a:solidFill>
                  <a:schemeClr val="accent1">
                    <a:lumMod val="75000"/>
                  </a:schemeClr>
                </a:solidFill>
                <a:effectLst/>
              </a:rPr>
              <a:t>of</a:t>
            </a:r>
            <a:r>
              <a:rPr lang="es-ES" sz="4400" i="1" dirty="0">
                <a:solidFill>
                  <a:schemeClr val="accent1">
                    <a:lumMod val="75000"/>
                  </a:schemeClr>
                </a:solidFill>
                <a:effectLst/>
              </a:rPr>
              <a:t> </a:t>
            </a:r>
            <a:r>
              <a:rPr lang="es-ES" sz="4400" i="1" dirty="0" err="1">
                <a:solidFill>
                  <a:schemeClr val="accent1">
                    <a:lumMod val="75000"/>
                  </a:schemeClr>
                </a:solidFill>
                <a:effectLst/>
              </a:rPr>
              <a:t>Communication</a:t>
            </a:r>
            <a:endParaRPr lang="es-ES" sz="4400" i="1" dirty="0">
              <a:solidFill>
                <a:schemeClr val="accent1">
                  <a:lumMod val="75000"/>
                </a:schemeClr>
              </a:solidFill>
              <a:effectLst/>
            </a:endParaRPr>
          </a:p>
        </p:txBody>
      </p:sp>
      <p:sp>
        <p:nvSpPr>
          <p:cNvPr id="3" name="Subtítulo 2"/>
          <p:cNvSpPr>
            <a:spLocks noGrp="1"/>
          </p:cNvSpPr>
          <p:nvPr>
            <p:ph type="subTitle" idx="1"/>
          </p:nvPr>
        </p:nvSpPr>
        <p:spPr>
          <a:xfrm>
            <a:off x="2332382" y="5221357"/>
            <a:ext cx="8083827" cy="1219200"/>
          </a:xfrm>
        </p:spPr>
        <p:txBody>
          <a:bodyPr rtlCol="0">
            <a:noAutofit/>
          </a:bodyPr>
          <a:lstStyle/>
          <a:p>
            <a:pPr algn="just"/>
            <a:r>
              <a:rPr lang="es-ES" dirty="0"/>
              <a:t>B</a:t>
            </a:r>
            <a:r>
              <a:rPr lang="es-ES" cap="none" dirty="0"/>
              <a:t>egoña</a:t>
            </a:r>
            <a:r>
              <a:rPr lang="es-ES" dirty="0"/>
              <a:t> Gutiérrez San Miguel, A</a:t>
            </a:r>
            <a:r>
              <a:rPr lang="es-ES" cap="none" dirty="0"/>
              <a:t>gustín</a:t>
            </a:r>
            <a:r>
              <a:rPr lang="es-ES" dirty="0"/>
              <a:t> Candado Alonso, P</a:t>
            </a:r>
            <a:r>
              <a:rPr lang="es-ES" cap="none" dirty="0"/>
              <a:t>atricia</a:t>
            </a:r>
            <a:r>
              <a:rPr lang="es-ES" dirty="0"/>
              <a:t> Lorenzo Bartolomé, A</a:t>
            </a:r>
            <a:r>
              <a:rPr lang="es-ES" cap="none" dirty="0"/>
              <a:t>lberto</a:t>
            </a:r>
            <a:r>
              <a:rPr lang="es-ES" dirty="0"/>
              <a:t> Ramos Alonso. </a:t>
            </a:r>
          </a:p>
          <a:p>
            <a:endParaRPr lang="es-ES" dirty="0"/>
          </a:p>
          <a:p>
            <a:pPr algn="ctr"/>
            <a:r>
              <a:rPr lang="es-ES" dirty="0"/>
              <a:t>Universidad de Salamanca</a:t>
            </a:r>
          </a:p>
        </p:txBody>
      </p:sp>
      <p:sp>
        <p:nvSpPr>
          <p:cNvPr id="4" name="CuadroTexto 3">
            <a:extLst>
              <a:ext uri="{FF2B5EF4-FFF2-40B4-BE49-F238E27FC236}">
                <a16:creationId xmlns:a16="http://schemas.microsoft.com/office/drawing/2014/main" id="{2C4E6449-FFA0-4433-8D5B-7816874D4633}"/>
              </a:ext>
            </a:extLst>
          </p:cNvPr>
          <p:cNvSpPr txBox="1"/>
          <p:nvPr/>
        </p:nvSpPr>
        <p:spPr>
          <a:xfrm>
            <a:off x="92765" y="143469"/>
            <a:ext cx="12099235" cy="984885"/>
          </a:xfrm>
          <a:prstGeom prst="rect">
            <a:avLst/>
          </a:prstGeom>
          <a:noFill/>
        </p:spPr>
        <p:txBody>
          <a:bodyPr wrap="square" rtlCol="0">
            <a:spAutoFit/>
          </a:bodyPr>
          <a:lstStyle/>
          <a:p>
            <a:pPr algn="r"/>
            <a:r>
              <a:rPr lang="es-ES" sz="2000" b="1" dirty="0"/>
              <a:t>9ª Conferencia internacional sobre revistas científicas en Ciencias Sociales y Humanidades. </a:t>
            </a:r>
          </a:p>
          <a:p>
            <a:pPr algn="r"/>
            <a:r>
              <a:rPr lang="es-ES" sz="2000" b="1" dirty="0"/>
              <a:t>Logroño, 23 y 24 de mayo del 2019</a:t>
            </a:r>
            <a:endParaRPr lang="es-ES" sz="2000" dirty="0"/>
          </a:p>
          <a:p>
            <a:endParaRPr lang="es-ES" dirty="0"/>
          </a:p>
        </p:txBody>
      </p:sp>
    </p:spTree>
    <p:extLst>
      <p:ext uri="{BB962C8B-B14F-4D97-AF65-F5344CB8AC3E}">
        <p14:creationId xmlns:p14="http://schemas.microsoft.com/office/powerpoint/2010/main" val="353226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95400" y="381000"/>
            <a:ext cx="9601200" cy="533400"/>
          </a:xfrm>
        </p:spPr>
        <p:txBody>
          <a:bodyPr rtlCol="0"/>
          <a:lstStyle/>
          <a:p>
            <a:pPr rtl="0"/>
            <a:r>
              <a:rPr lang="es-ES" dirty="0"/>
              <a:t>Exceso de información</a:t>
            </a:r>
          </a:p>
        </p:txBody>
      </p:sp>
      <p:sp>
        <p:nvSpPr>
          <p:cNvPr id="3" name="Marcador de contenido 2"/>
          <p:cNvSpPr>
            <a:spLocks noGrp="1"/>
          </p:cNvSpPr>
          <p:nvPr>
            <p:ph idx="1"/>
          </p:nvPr>
        </p:nvSpPr>
        <p:spPr>
          <a:xfrm>
            <a:off x="809487" y="1782617"/>
            <a:ext cx="10936356" cy="4114800"/>
          </a:xfrm>
        </p:spPr>
        <p:txBody>
          <a:bodyPr rtlCol="0">
            <a:normAutofit/>
          </a:bodyPr>
          <a:lstStyle/>
          <a:p>
            <a:pPr algn="just"/>
            <a:r>
              <a:rPr lang="es-ES" sz="2400" dirty="0"/>
              <a:t>Lewis: “El exceso de información y del caudal que llega constantemente a través de la televisión, teléfonos móviles, periódicos, libros, faxes y, sobre todo, de Internet, lleva al “síndrome de fatiga”.</a:t>
            </a:r>
          </a:p>
          <a:p>
            <a:pPr algn="just"/>
            <a:r>
              <a:rPr lang="es-ES" sz="2400" dirty="0"/>
              <a:t>Hace necesario establecer algunas variables diferenciales para conseguir captar la atención del investigador hacia cuestiones esenciales en su producción científica</a:t>
            </a:r>
          </a:p>
          <a:p>
            <a:pPr algn="just"/>
            <a:r>
              <a:rPr lang="es-ES" sz="2400" dirty="0"/>
              <a:t>Un artículo inicia su recorrido con la intención de llegar al mayor número de receptores que trabajan en materias semejantes, con la finalidad de recabar la atención sobre el mismo y conseguir citas. </a:t>
            </a:r>
          </a:p>
          <a:p>
            <a:pPr marL="45720" indent="0" algn="just">
              <a:buNone/>
            </a:pPr>
            <a:endParaRPr lang="es-ES" sz="2400" dirty="0"/>
          </a:p>
        </p:txBody>
      </p:sp>
    </p:spTree>
    <p:extLst>
      <p:ext uri="{BB962C8B-B14F-4D97-AF65-F5344CB8AC3E}">
        <p14:creationId xmlns:p14="http://schemas.microsoft.com/office/powerpoint/2010/main" val="14246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2F0684-6144-443F-9DE7-98EB66EA4489}"/>
              </a:ext>
            </a:extLst>
          </p:cNvPr>
          <p:cNvSpPr>
            <a:spLocks noGrp="1"/>
          </p:cNvSpPr>
          <p:nvPr>
            <p:ph type="title"/>
          </p:nvPr>
        </p:nvSpPr>
        <p:spPr>
          <a:xfrm>
            <a:off x="1295400" y="516835"/>
            <a:ext cx="9601200" cy="609600"/>
          </a:xfrm>
        </p:spPr>
        <p:txBody>
          <a:bodyPr/>
          <a:lstStyle/>
          <a:p>
            <a:r>
              <a:rPr lang="es-ES" dirty="0"/>
              <a:t>Objetivos</a:t>
            </a:r>
          </a:p>
        </p:txBody>
      </p:sp>
      <p:sp>
        <p:nvSpPr>
          <p:cNvPr id="3" name="Marcador de contenido 2">
            <a:extLst>
              <a:ext uri="{FF2B5EF4-FFF2-40B4-BE49-F238E27FC236}">
                <a16:creationId xmlns:a16="http://schemas.microsoft.com/office/drawing/2014/main" id="{703FD875-40E0-49DB-9E8B-814F47342141}"/>
              </a:ext>
            </a:extLst>
          </p:cNvPr>
          <p:cNvSpPr>
            <a:spLocks noGrp="1"/>
          </p:cNvSpPr>
          <p:nvPr>
            <p:ph idx="1"/>
          </p:nvPr>
        </p:nvSpPr>
        <p:spPr>
          <a:xfrm>
            <a:off x="498764" y="1819966"/>
            <a:ext cx="11194472" cy="3952762"/>
          </a:xfrm>
        </p:spPr>
        <p:txBody>
          <a:bodyPr>
            <a:noAutofit/>
          </a:bodyPr>
          <a:lstStyle/>
          <a:p>
            <a:pPr algn="just"/>
            <a:r>
              <a:rPr lang="es-ES" sz="2800" dirty="0"/>
              <a:t>La utilización de las redes sociales orientadas a la difusión de un contenido de tipo mixto entre el entretenimiento y el desafío cibernético.</a:t>
            </a:r>
          </a:p>
          <a:p>
            <a:pPr algn="just"/>
            <a:r>
              <a:rPr lang="es-ES" sz="2800" dirty="0"/>
              <a:t>El objetivo principal; la búsqueda de un modelo más atractivo que implemente la visibilidad y la circulación de contenidos -redes de investigación internacionales-</a:t>
            </a:r>
          </a:p>
          <a:p>
            <a:pPr algn="just"/>
            <a:r>
              <a:rPr lang="es-ES" sz="2800" dirty="0"/>
              <a:t>La forma de potenciar los artículos en las redes varía según se construyan los contenidos más dinámicos de envío. </a:t>
            </a:r>
          </a:p>
        </p:txBody>
      </p:sp>
    </p:spTree>
    <p:extLst>
      <p:ext uri="{BB962C8B-B14F-4D97-AF65-F5344CB8AC3E}">
        <p14:creationId xmlns:p14="http://schemas.microsoft.com/office/powerpoint/2010/main" val="2068800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0D7656-1C5B-4354-81D7-CB02FEA347F3}"/>
              </a:ext>
            </a:extLst>
          </p:cNvPr>
          <p:cNvSpPr>
            <a:spLocks noGrp="1"/>
          </p:cNvSpPr>
          <p:nvPr>
            <p:ph type="title"/>
          </p:nvPr>
        </p:nvSpPr>
        <p:spPr>
          <a:xfrm>
            <a:off x="1149626" y="611609"/>
            <a:ext cx="5823829" cy="609600"/>
          </a:xfrm>
        </p:spPr>
        <p:txBody>
          <a:bodyPr/>
          <a:lstStyle/>
          <a:p>
            <a:r>
              <a:rPr lang="es-ES" dirty="0"/>
              <a:t>Metodología  e Hipótesis</a:t>
            </a:r>
          </a:p>
        </p:txBody>
      </p:sp>
      <p:sp>
        <p:nvSpPr>
          <p:cNvPr id="3" name="Marcador de contenido 2">
            <a:extLst>
              <a:ext uri="{FF2B5EF4-FFF2-40B4-BE49-F238E27FC236}">
                <a16:creationId xmlns:a16="http://schemas.microsoft.com/office/drawing/2014/main" id="{CDCED754-1C3D-4455-900B-FB5E3D6BA067}"/>
              </a:ext>
            </a:extLst>
          </p:cNvPr>
          <p:cNvSpPr>
            <a:spLocks noGrp="1"/>
          </p:cNvSpPr>
          <p:nvPr>
            <p:ph idx="1"/>
          </p:nvPr>
        </p:nvSpPr>
        <p:spPr>
          <a:xfrm>
            <a:off x="1149626" y="2271991"/>
            <a:ext cx="10353261" cy="3210338"/>
          </a:xfrm>
        </p:spPr>
        <p:txBody>
          <a:bodyPr>
            <a:noAutofit/>
          </a:bodyPr>
          <a:lstStyle/>
          <a:p>
            <a:pPr algn="just"/>
            <a:r>
              <a:rPr lang="es-ES" sz="2400" dirty="0"/>
              <a:t>La metodología utilizada de corte mixta, ha sido el vaciado de contenidos, el análisis de descargas derivadas de las redes sociales: Facebook, Twitter y Academia.edu. </a:t>
            </a:r>
          </a:p>
          <a:p>
            <a:pPr algn="just"/>
            <a:r>
              <a:rPr lang="es-ES" sz="2400" dirty="0"/>
              <a:t>Establecer estudios comparados de redes e interconexión entre artículos, con estrategias más cercanas a los conceptos derivados del márquetin y la publicidad</a:t>
            </a:r>
          </a:p>
          <a:p>
            <a:pPr algn="just"/>
            <a:r>
              <a:rPr lang="es-ES" sz="2400" dirty="0"/>
              <a:t>Modelo PENTA (1989) -Levy (años 80)</a:t>
            </a:r>
          </a:p>
        </p:txBody>
      </p:sp>
    </p:spTree>
    <p:extLst>
      <p:ext uri="{BB962C8B-B14F-4D97-AF65-F5344CB8AC3E}">
        <p14:creationId xmlns:p14="http://schemas.microsoft.com/office/powerpoint/2010/main" val="1373349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17C301-444F-4CFF-9EE0-B34CE8FD7C24}"/>
              </a:ext>
            </a:extLst>
          </p:cNvPr>
          <p:cNvSpPr>
            <a:spLocks noGrp="1"/>
          </p:cNvSpPr>
          <p:nvPr>
            <p:ph type="title"/>
          </p:nvPr>
        </p:nvSpPr>
        <p:spPr>
          <a:xfrm>
            <a:off x="7104824" y="712304"/>
            <a:ext cx="4681329" cy="533400"/>
          </a:xfrm>
        </p:spPr>
        <p:txBody>
          <a:bodyPr/>
          <a:lstStyle/>
          <a:p>
            <a:pPr algn="r"/>
            <a:r>
              <a:rPr lang="es-ES" dirty="0"/>
              <a:t>Modelo Penta (Levis)</a:t>
            </a:r>
          </a:p>
        </p:txBody>
      </p:sp>
      <p:pic>
        <p:nvPicPr>
          <p:cNvPr id="1026" name="Picture 2" descr="Imagen relacionada">
            <a:extLst>
              <a:ext uri="{FF2B5EF4-FFF2-40B4-BE49-F238E27FC236}">
                <a16:creationId xmlns:a16="http://schemas.microsoft.com/office/drawing/2014/main" id="{85D56021-08FE-471A-972F-7066BE694D0C}"/>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232119" y="159026"/>
            <a:ext cx="6630872" cy="5751444"/>
          </a:xfrm>
          <a:prstGeom prst="rect">
            <a:avLst/>
          </a:prstGeom>
          <a:noFill/>
          <a:extLst>
            <a:ext uri="{909E8E84-426E-40DD-AFC4-6F175D3DCCD1}">
              <a14:hiddenFill xmlns:a14="http://schemas.microsoft.com/office/drawing/2010/main">
                <a:solidFill>
                  <a:srgbClr val="FFFFFF"/>
                </a:solidFill>
              </a14:hiddenFill>
            </a:ext>
          </a:extLst>
        </p:spPr>
      </p:pic>
      <p:sp>
        <p:nvSpPr>
          <p:cNvPr id="4" name="Marcador de contenido 3">
            <a:extLst>
              <a:ext uri="{FF2B5EF4-FFF2-40B4-BE49-F238E27FC236}">
                <a16:creationId xmlns:a16="http://schemas.microsoft.com/office/drawing/2014/main" id="{B164E2C8-F059-4B18-B2EB-A6D2322B22BD}"/>
              </a:ext>
            </a:extLst>
          </p:cNvPr>
          <p:cNvSpPr>
            <a:spLocks noGrp="1"/>
          </p:cNvSpPr>
          <p:nvPr>
            <p:ph sz="half" idx="2"/>
          </p:nvPr>
        </p:nvSpPr>
        <p:spPr>
          <a:xfrm>
            <a:off x="6927576" y="1577009"/>
            <a:ext cx="5035826" cy="3889861"/>
          </a:xfrm>
        </p:spPr>
        <p:txBody>
          <a:bodyPr>
            <a:normAutofit/>
          </a:bodyPr>
          <a:lstStyle/>
          <a:p>
            <a:pPr lvl="1" algn="just"/>
            <a:r>
              <a:rPr lang="es-ES" sz="2400" dirty="0"/>
              <a:t>La Estrategia</a:t>
            </a:r>
          </a:p>
          <a:p>
            <a:pPr lvl="1" algn="just"/>
            <a:r>
              <a:rPr lang="es-ES" sz="2400" dirty="0"/>
              <a:t>la Cultura, </a:t>
            </a:r>
          </a:p>
          <a:p>
            <a:pPr lvl="1" algn="just"/>
            <a:r>
              <a:rPr lang="es-ES" sz="2400" dirty="0"/>
              <a:t>los Recursos, </a:t>
            </a:r>
          </a:p>
          <a:p>
            <a:pPr lvl="1" algn="just"/>
            <a:r>
              <a:rPr lang="es-ES" sz="2400" dirty="0"/>
              <a:t>la Gestión y</a:t>
            </a:r>
          </a:p>
          <a:p>
            <a:pPr lvl="1" algn="just"/>
            <a:r>
              <a:rPr lang="es-ES" sz="2400" dirty="0"/>
              <a:t>los Mercados y sus interrelaciones. </a:t>
            </a:r>
          </a:p>
          <a:p>
            <a:pPr algn="just"/>
            <a:endParaRPr lang="es-ES" sz="2400" dirty="0"/>
          </a:p>
          <a:p>
            <a:pPr algn="just"/>
            <a:r>
              <a:rPr lang="es-ES" sz="2400" dirty="0"/>
              <a:t>Todo ello a través de la innovación</a:t>
            </a:r>
          </a:p>
          <a:p>
            <a:pPr lvl="1" algn="just"/>
            <a:endParaRPr lang="es-ES" dirty="0"/>
          </a:p>
        </p:txBody>
      </p:sp>
    </p:spTree>
    <p:extLst>
      <p:ext uri="{BB962C8B-B14F-4D97-AF65-F5344CB8AC3E}">
        <p14:creationId xmlns:p14="http://schemas.microsoft.com/office/powerpoint/2010/main" val="4082240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B2146D-C1D4-4728-82F0-5FDC14CD9325}"/>
              </a:ext>
            </a:extLst>
          </p:cNvPr>
          <p:cNvSpPr>
            <a:spLocks noGrp="1"/>
          </p:cNvSpPr>
          <p:nvPr>
            <p:ph type="title"/>
          </p:nvPr>
        </p:nvSpPr>
        <p:spPr>
          <a:xfrm>
            <a:off x="129208" y="190913"/>
            <a:ext cx="8365435" cy="569844"/>
          </a:xfrm>
        </p:spPr>
        <p:txBody>
          <a:bodyPr>
            <a:normAutofit/>
          </a:bodyPr>
          <a:lstStyle/>
          <a:p>
            <a:r>
              <a:rPr lang="es-ES" dirty="0"/>
              <a:t>Aplicando el método: Ideas motoras</a:t>
            </a:r>
          </a:p>
        </p:txBody>
      </p:sp>
      <p:sp>
        <p:nvSpPr>
          <p:cNvPr id="3" name="Marcador de contenido 2">
            <a:extLst>
              <a:ext uri="{FF2B5EF4-FFF2-40B4-BE49-F238E27FC236}">
                <a16:creationId xmlns:a16="http://schemas.microsoft.com/office/drawing/2014/main" id="{D333AA9C-30FB-402D-86EF-473825D08338}"/>
              </a:ext>
            </a:extLst>
          </p:cNvPr>
          <p:cNvSpPr>
            <a:spLocks noGrp="1"/>
          </p:cNvSpPr>
          <p:nvPr>
            <p:ph idx="1"/>
          </p:nvPr>
        </p:nvSpPr>
        <p:spPr>
          <a:xfrm>
            <a:off x="129208" y="2388956"/>
            <a:ext cx="5902037" cy="1915190"/>
          </a:xfrm>
        </p:spPr>
        <p:txBody>
          <a:bodyPr>
            <a:normAutofit/>
          </a:bodyPr>
          <a:lstStyle/>
          <a:p>
            <a:pPr algn="just"/>
            <a:r>
              <a:rPr lang="es-ES" sz="2400" dirty="0"/>
              <a:t>La implementación a través de las redes sociales Facebook, Twitter, Academia.edu, ha sido llevada a cabo por medio de una difusión más impactante que el envío tradicional lineal</a:t>
            </a:r>
          </a:p>
          <a:p>
            <a:pPr algn="just"/>
            <a:endParaRPr lang="es-ES" dirty="0"/>
          </a:p>
        </p:txBody>
      </p:sp>
      <p:pic>
        <p:nvPicPr>
          <p:cNvPr id="4" name="Imagen 3">
            <a:extLst>
              <a:ext uri="{FF2B5EF4-FFF2-40B4-BE49-F238E27FC236}">
                <a16:creationId xmlns:a16="http://schemas.microsoft.com/office/drawing/2014/main" id="{A90FCA73-5DB5-4EB8-876E-23C7DA205C88}"/>
              </a:ext>
            </a:extLst>
          </p:cNvPr>
          <p:cNvPicPr>
            <a:picLocks noChangeAspect="1"/>
          </p:cNvPicPr>
          <p:nvPr/>
        </p:nvPicPr>
        <p:blipFill>
          <a:blip r:embed="rId2"/>
          <a:stretch>
            <a:fillRect/>
          </a:stretch>
        </p:blipFill>
        <p:spPr>
          <a:xfrm>
            <a:off x="6321287" y="675862"/>
            <a:ext cx="5870713" cy="5991225"/>
          </a:xfrm>
          <a:prstGeom prst="rect">
            <a:avLst/>
          </a:prstGeom>
        </p:spPr>
      </p:pic>
    </p:spTree>
    <p:extLst>
      <p:ext uri="{BB962C8B-B14F-4D97-AF65-F5344CB8AC3E}">
        <p14:creationId xmlns:p14="http://schemas.microsoft.com/office/powerpoint/2010/main" val="2426473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a:extLst>
              <a:ext uri="{FF2B5EF4-FFF2-40B4-BE49-F238E27FC236}">
                <a16:creationId xmlns:a16="http://schemas.microsoft.com/office/drawing/2014/main" id="{C7EDB83F-87F5-45BC-9F8F-C044465B8BC9}"/>
              </a:ext>
            </a:extLst>
          </p:cNvPr>
          <p:cNvSpPr>
            <a:spLocks noGrp="1"/>
          </p:cNvSpPr>
          <p:nvPr>
            <p:ph type="title"/>
          </p:nvPr>
        </p:nvSpPr>
        <p:spPr>
          <a:xfrm>
            <a:off x="142463" y="155714"/>
            <a:ext cx="4972877" cy="1010478"/>
          </a:xfrm>
        </p:spPr>
        <p:txBody>
          <a:bodyPr>
            <a:normAutofit/>
          </a:bodyPr>
          <a:lstStyle/>
          <a:p>
            <a:r>
              <a:rPr lang="es-ES" dirty="0"/>
              <a:t>Aplicando el método: Ideas motoras</a:t>
            </a:r>
          </a:p>
        </p:txBody>
      </p:sp>
      <p:sp>
        <p:nvSpPr>
          <p:cNvPr id="3" name="Marcador de contenido 2">
            <a:extLst>
              <a:ext uri="{FF2B5EF4-FFF2-40B4-BE49-F238E27FC236}">
                <a16:creationId xmlns:a16="http://schemas.microsoft.com/office/drawing/2014/main" id="{08AE7048-BF6D-4EC0-B815-8BBD563D2A47}"/>
              </a:ext>
            </a:extLst>
          </p:cNvPr>
          <p:cNvSpPr>
            <a:spLocks noGrp="1"/>
          </p:cNvSpPr>
          <p:nvPr>
            <p:ph sz="half" idx="1"/>
          </p:nvPr>
        </p:nvSpPr>
        <p:spPr>
          <a:xfrm>
            <a:off x="208722" y="2045701"/>
            <a:ext cx="4972878" cy="4728971"/>
          </a:xfrm>
        </p:spPr>
        <p:txBody>
          <a:bodyPr>
            <a:normAutofit/>
          </a:bodyPr>
          <a:lstStyle/>
          <a:p>
            <a:pPr algn="just"/>
            <a:r>
              <a:rPr lang="es-ES" sz="2400" dirty="0"/>
              <a:t>El estudio de las concomitancias y en consecuencia de las descargas y citas obtenidas, es la esencia de la actual investigación, </a:t>
            </a:r>
          </a:p>
          <a:p>
            <a:pPr algn="just"/>
            <a:r>
              <a:rPr lang="es-ES" sz="2400" dirty="0"/>
              <a:t>estableciendo una comparativa con las descargas llevadas a cabo años anteriores, </a:t>
            </a:r>
          </a:p>
          <a:p>
            <a:pPr algn="just"/>
            <a:r>
              <a:rPr lang="es-ES" sz="2400" dirty="0"/>
              <a:t>intentando validar el nuevo modelo adoptado, basado en el márquetin publicitario.</a:t>
            </a:r>
            <a:r>
              <a:rPr lang="es-ES" sz="2400" b="1" dirty="0"/>
              <a:t> </a:t>
            </a:r>
          </a:p>
          <a:p>
            <a:endParaRPr lang="es-ES" dirty="0"/>
          </a:p>
        </p:txBody>
      </p:sp>
      <p:pic>
        <p:nvPicPr>
          <p:cNvPr id="10" name="Marcador de contenido 9">
            <a:extLst>
              <a:ext uri="{FF2B5EF4-FFF2-40B4-BE49-F238E27FC236}">
                <a16:creationId xmlns:a16="http://schemas.microsoft.com/office/drawing/2014/main" id="{87493B7C-02BD-4D56-8FA3-A912F102EEB3}"/>
              </a:ext>
            </a:extLst>
          </p:cNvPr>
          <p:cNvPicPr>
            <a:picLocks noGrp="1" noChangeAspect="1"/>
          </p:cNvPicPr>
          <p:nvPr>
            <p:ph sz="half" idx="2"/>
          </p:nvPr>
        </p:nvPicPr>
        <p:blipFill>
          <a:blip r:embed="rId2"/>
          <a:stretch>
            <a:fillRect/>
          </a:stretch>
        </p:blipFill>
        <p:spPr>
          <a:xfrm>
            <a:off x="5721626" y="19528"/>
            <a:ext cx="6470374" cy="6838472"/>
          </a:xfrm>
          <a:prstGeom prst="rect">
            <a:avLst/>
          </a:prstGeom>
        </p:spPr>
      </p:pic>
    </p:spTree>
    <p:extLst>
      <p:ext uri="{BB962C8B-B14F-4D97-AF65-F5344CB8AC3E}">
        <p14:creationId xmlns:p14="http://schemas.microsoft.com/office/powerpoint/2010/main" val="3763863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A8AC19-C0DB-41C3-85A3-5C15B3F2C5FD}"/>
              </a:ext>
            </a:extLst>
          </p:cNvPr>
          <p:cNvSpPr>
            <a:spLocks noGrp="1"/>
          </p:cNvSpPr>
          <p:nvPr>
            <p:ph type="title"/>
          </p:nvPr>
        </p:nvSpPr>
        <p:spPr>
          <a:xfrm>
            <a:off x="7892345" y="140676"/>
            <a:ext cx="2468217" cy="422031"/>
          </a:xfrm>
        </p:spPr>
        <p:txBody>
          <a:bodyPr>
            <a:normAutofit fontScale="90000"/>
          </a:bodyPr>
          <a:lstStyle/>
          <a:p>
            <a:r>
              <a:rPr lang="es-ES" dirty="0"/>
              <a:t>FACEBOOK</a:t>
            </a:r>
          </a:p>
        </p:txBody>
      </p:sp>
      <p:graphicFrame>
        <p:nvGraphicFramePr>
          <p:cNvPr id="6" name="Gráfico 5">
            <a:extLst>
              <a:ext uri="{FF2B5EF4-FFF2-40B4-BE49-F238E27FC236}">
                <a16:creationId xmlns:a16="http://schemas.microsoft.com/office/drawing/2014/main" id="{3AF4AA11-C2D6-4DDE-BFF9-B789AD65BC9D}"/>
              </a:ext>
            </a:extLst>
          </p:cNvPr>
          <p:cNvGraphicFramePr/>
          <p:nvPr>
            <p:extLst>
              <p:ext uri="{D42A27DB-BD31-4B8C-83A1-F6EECF244321}">
                <p14:modId xmlns:p14="http://schemas.microsoft.com/office/powerpoint/2010/main" val="2498448424"/>
              </p:ext>
            </p:extLst>
          </p:nvPr>
        </p:nvGraphicFramePr>
        <p:xfrm>
          <a:off x="0" y="0"/>
          <a:ext cx="12191999" cy="68579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69707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60D65E-2B08-4FBE-80FC-1486EE8B846F}"/>
              </a:ext>
            </a:extLst>
          </p:cNvPr>
          <p:cNvSpPr>
            <a:spLocks noGrp="1"/>
          </p:cNvSpPr>
          <p:nvPr>
            <p:ph type="title"/>
          </p:nvPr>
        </p:nvSpPr>
        <p:spPr>
          <a:xfrm>
            <a:off x="3582071" y="0"/>
            <a:ext cx="2494722" cy="657639"/>
          </a:xfrm>
        </p:spPr>
        <p:txBody>
          <a:bodyPr/>
          <a:lstStyle/>
          <a:p>
            <a:r>
              <a:rPr lang="es-ES" dirty="0"/>
              <a:t>Twitter</a:t>
            </a:r>
          </a:p>
        </p:txBody>
      </p:sp>
      <p:graphicFrame>
        <p:nvGraphicFramePr>
          <p:cNvPr id="4" name="Gráfico 3">
            <a:extLst>
              <a:ext uri="{FF2B5EF4-FFF2-40B4-BE49-F238E27FC236}">
                <a16:creationId xmlns:a16="http://schemas.microsoft.com/office/drawing/2014/main" id="{9DCD0C63-6943-4383-884F-088291F6668C}"/>
              </a:ext>
            </a:extLst>
          </p:cNvPr>
          <p:cNvGraphicFramePr/>
          <p:nvPr>
            <p:extLst>
              <p:ext uri="{D42A27DB-BD31-4B8C-83A1-F6EECF244321}">
                <p14:modId xmlns:p14="http://schemas.microsoft.com/office/powerpoint/2010/main" val="3599701761"/>
              </p:ext>
            </p:extLst>
          </p:nvPr>
        </p:nvGraphicFramePr>
        <p:xfrm>
          <a:off x="0" y="0"/>
          <a:ext cx="12191999" cy="68579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8980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EB3848-46F9-4D75-A47B-B263E5B6A619}"/>
              </a:ext>
            </a:extLst>
          </p:cNvPr>
          <p:cNvSpPr>
            <a:spLocks noGrp="1"/>
          </p:cNvSpPr>
          <p:nvPr>
            <p:ph type="title"/>
          </p:nvPr>
        </p:nvSpPr>
        <p:spPr>
          <a:xfrm>
            <a:off x="208722" y="115957"/>
            <a:ext cx="3130826" cy="626165"/>
          </a:xfrm>
        </p:spPr>
        <p:txBody>
          <a:bodyPr/>
          <a:lstStyle/>
          <a:p>
            <a:r>
              <a:rPr lang="es-ES" dirty="0"/>
              <a:t>Academia.edu</a:t>
            </a:r>
          </a:p>
        </p:txBody>
      </p:sp>
      <p:graphicFrame>
        <p:nvGraphicFramePr>
          <p:cNvPr id="8" name="Marcador de contenido 7">
            <a:extLst>
              <a:ext uri="{FF2B5EF4-FFF2-40B4-BE49-F238E27FC236}">
                <a16:creationId xmlns:a16="http://schemas.microsoft.com/office/drawing/2014/main" id="{76E986AC-5681-433D-BA2F-13B6014662F1}"/>
              </a:ext>
            </a:extLst>
          </p:cNvPr>
          <p:cNvGraphicFramePr>
            <a:graphicFrameLocks noGrp="1"/>
          </p:cNvGraphicFramePr>
          <p:nvPr>
            <p:ph sz="half" idx="1"/>
            <p:extLst>
              <p:ext uri="{D42A27DB-BD31-4B8C-83A1-F6EECF244321}">
                <p14:modId xmlns:p14="http://schemas.microsoft.com/office/powerpoint/2010/main" val="2883671771"/>
              </p:ext>
            </p:extLst>
          </p:nvPr>
        </p:nvGraphicFramePr>
        <p:xfrm>
          <a:off x="-1" y="956603"/>
          <a:ext cx="5908431" cy="5901397"/>
        </p:xfrm>
        <a:graphic>
          <a:graphicData uri="http://schemas.openxmlformats.org/drawingml/2006/chart">
            <c:chart xmlns:c="http://schemas.openxmlformats.org/drawingml/2006/chart" xmlns:r="http://schemas.openxmlformats.org/officeDocument/2006/relationships" r:id="rId2"/>
          </a:graphicData>
        </a:graphic>
      </p:graphicFrame>
      <mc:AlternateContent xmlns:mc="http://schemas.openxmlformats.org/markup-compatibility/2006" xmlns:cx1="http://schemas.microsoft.com/office/drawing/2015/9/8/chartex">
        <mc:Choice Requires="cx1">
          <p:graphicFrame>
            <p:nvGraphicFramePr>
              <p:cNvPr id="13" name="Gráfico 12">
                <a:extLst>
                  <a:ext uri="{FF2B5EF4-FFF2-40B4-BE49-F238E27FC236}">
                    <a16:creationId xmlns:a16="http://schemas.microsoft.com/office/drawing/2014/main" id="{4B54BF15-FB94-4934-84A9-DFFF79E89A5D}"/>
                  </a:ext>
                </a:extLst>
              </p:cNvPr>
              <p:cNvGraphicFramePr/>
              <p:nvPr>
                <p:extLst>
                  <p:ext uri="{D42A27DB-BD31-4B8C-83A1-F6EECF244321}">
                    <p14:modId xmlns:p14="http://schemas.microsoft.com/office/powerpoint/2010/main" val="506276872"/>
                  </p:ext>
                </p:extLst>
              </p:nvPr>
            </p:nvGraphicFramePr>
            <p:xfrm>
              <a:off x="5753687" y="115956"/>
              <a:ext cx="6466450" cy="5075021"/>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13" name="Gráfico 12">
                <a:extLst>
                  <a:ext uri="{FF2B5EF4-FFF2-40B4-BE49-F238E27FC236}">
                    <a16:creationId xmlns:a16="http://schemas.microsoft.com/office/drawing/2014/main" xmlns="" xmlns:cx1="http://schemas.microsoft.com/office/drawing/2015/9/8/chartex" id="{4B54BF15-FB94-4934-84A9-DFFF79E89A5D}"/>
                  </a:ext>
                </a:extLst>
              </p:cNvPr>
              <p:cNvPicPr>
                <a:picLocks noGrp="1" noRot="1" noChangeAspect="1" noMove="1" noResize="1" noEditPoints="1" noAdjustHandles="1" noChangeArrowheads="1" noChangeShapeType="1"/>
              </p:cNvPicPr>
              <p:nvPr/>
            </p:nvPicPr>
            <p:blipFill>
              <a:blip r:embed="rId4"/>
              <a:stretch>
                <a:fillRect/>
              </a:stretch>
            </p:blipFill>
            <p:spPr>
              <a:xfrm>
                <a:off x="5753687" y="115956"/>
                <a:ext cx="6466450" cy="5075021"/>
              </a:xfrm>
              <a:prstGeom prst="rect">
                <a:avLst/>
              </a:prstGeom>
            </p:spPr>
          </p:pic>
        </mc:Fallback>
      </mc:AlternateContent>
      <p:sp>
        <p:nvSpPr>
          <p:cNvPr id="3" name="CuadroTexto 2">
            <a:extLst>
              <a:ext uri="{FF2B5EF4-FFF2-40B4-BE49-F238E27FC236}">
                <a16:creationId xmlns:a16="http://schemas.microsoft.com/office/drawing/2014/main" id="{AAC0B42A-4564-4C5F-8D76-7D5135EA129E}"/>
              </a:ext>
            </a:extLst>
          </p:cNvPr>
          <p:cNvSpPr txBox="1"/>
          <p:nvPr/>
        </p:nvSpPr>
        <p:spPr>
          <a:xfrm>
            <a:off x="7354957" y="5605670"/>
            <a:ext cx="993913" cy="461665"/>
          </a:xfrm>
          <a:prstGeom prst="rect">
            <a:avLst/>
          </a:prstGeom>
          <a:noFill/>
        </p:spPr>
        <p:txBody>
          <a:bodyPr wrap="square" rtlCol="0">
            <a:spAutoFit/>
          </a:bodyPr>
          <a:lstStyle/>
          <a:p>
            <a:r>
              <a:rPr lang="es-ES" sz="2400" b="1" dirty="0">
                <a:solidFill>
                  <a:schemeClr val="accent1">
                    <a:lumMod val="75000"/>
                  </a:schemeClr>
                </a:solidFill>
              </a:rPr>
              <a:t>2019</a:t>
            </a:r>
          </a:p>
        </p:txBody>
      </p:sp>
    </p:spTree>
    <p:extLst>
      <p:ext uri="{BB962C8B-B14F-4D97-AF65-F5344CB8AC3E}">
        <p14:creationId xmlns:p14="http://schemas.microsoft.com/office/powerpoint/2010/main" val="462803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F30E6F-98DB-4A7F-9F49-38BBF572B494}"/>
              </a:ext>
            </a:extLst>
          </p:cNvPr>
          <p:cNvSpPr>
            <a:spLocks noGrp="1"/>
          </p:cNvSpPr>
          <p:nvPr>
            <p:ph type="title"/>
          </p:nvPr>
        </p:nvSpPr>
        <p:spPr>
          <a:xfrm>
            <a:off x="1323109" y="711198"/>
            <a:ext cx="3267364" cy="674255"/>
          </a:xfrm>
        </p:spPr>
        <p:txBody>
          <a:bodyPr/>
          <a:lstStyle/>
          <a:p>
            <a:r>
              <a:rPr lang="es-ES" dirty="0"/>
              <a:t>Conclusiones</a:t>
            </a:r>
          </a:p>
        </p:txBody>
      </p:sp>
      <p:sp>
        <p:nvSpPr>
          <p:cNvPr id="5" name="Marcador de contenido 4">
            <a:extLst>
              <a:ext uri="{FF2B5EF4-FFF2-40B4-BE49-F238E27FC236}">
                <a16:creationId xmlns:a16="http://schemas.microsoft.com/office/drawing/2014/main" id="{81C08EE0-3624-4B37-B995-7657B594B1CB}"/>
              </a:ext>
            </a:extLst>
          </p:cNvPr>
          <p:cNvSpPr>
            <a:spLocks noGrp="1"/>
          </p:cNvSpPr>
          <p:nvPr>
            <p:ph idx="1"/>
          </p:nvPr>
        </p:nvSpPr>
        <p:spPr>
          <a:xfrm>
            <a:off x="212437" y="1995054"/>
            <a:ext cx="11813308" cy="4114800"/>
          </a:xfrm>
        </p:spPr>
        <p:txBody>
          <a:bodyPr/>
          <a:lstStyle/>
          <a:p>
            <a:pPr algn="just"/>
            <a:r>
              <a:rPr lang="es-ES" sz="2400" b="1" dirty="0"/>
              <a:t>Se ha observado una periodicidad en los primeros meses que generan más interacciones y que a mitad de recorrido decaen</a:t>
            </a:r>
            <a:r>
              <a:rPr lang="es-ES" sz="2400" dirty="0"/>
              <a:t>. Del mismo modo, los ciclos de respuesta en relación con los números muestran un patrón muy parecido al obtenido con las estrategias de publicación, siendo más probable que estas sean las que definen los resultados y no las temáticas de los números. </a:t>
            </a:r>
          </a:p>
          <a:p>
            <a:pPr marL="45720" indent="0" algn="just">
              <a:buNone/>
            </a:pPr>
            <a:endParaRPr lang="es-ES" sz="2400" dirty="0"/>
          </a:p>
          <a:p>
            <a:pPr algn="just"/>
            <a:r>
              <a:rPr lang="es-ES" sz="2400" dirty="0"/>
              <a:t>En conclusión, </a:t>
            </a:r>
            <a:r>
              <a:rPr lang="es-ES" sz="2400" b="1" dirty="0"/>
              <a:t>estos ciclos de respuesta podrían ser mejorados con estrategias de publicación que hagan hincapié en la diversificación de contenidos</a:t>
            </a:r>
            <a:r>
              <a:rPr lang="es-ES" sz="2400" dirty="0"/>
              <a:t> para no “agotarlos”. </a:t>
            </a:r>
          </a:p>
          <a:p>
            <a:endParaRPr lang="es-ES" sz="2400" dirty="0"/>
          </a:p>
        </p:txBody>
      </p:sp>
    </p:spTree>
    <p:extLst>
      <p:ext uri="{BB962C8B-B14F-4D97-AF65-F5344CB8AC3E}">
        <p14:creationId xmlns:p14="http://schemas.microsoft.com/office/powerpoint/2010/main" val="2391392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926085-72AB-41E3-B9C8-1DB487F832AA}"/>
              </a:ext>
            </a:extLst>
          </p:cNvPr>
          <p:cNvSpPr>
            <a:spLocks noGrp="1"/>
          </p:cNvSpPr>
          <p:nvPr>
            <p:ph type="title"/>
          </p:nvPr>
        </p:nvSpPr>
        <p:spPr>
          <a:xfrm>
            <a:off x="1221509" y="842818"/>
            <a:ext cx="3396673" cy="533400"/>
          </a:xfrm>
        </p:spPr>
        <p:txBody>
          <a:bodyPr/>
          <a:lstStyle/>
          <a:p>
            <a:r>
              <a:rPr lang="es-ES" dirty="0"/>
              <a:t>Conclusiones</a:t>
            </a:r>
          </a:p>
        </p:txBody>
      </p:sp>
      <p:sp>
        <p:nvSpPr>
          <p:cNvPr id="5" name="Marcador de contenido 4">
            <a:extLst>
              <a:ext uri="{FF2B5EF4-FFF2-40B4-BE49-F238E27FC236}">
                <a16:creationId xmlns:a16="http://schemas.microsoft.com/office/drawing/2014/main" id="{3F3EEF37-35AE-4FD4-8F36-EDEC856BBDAA}"/>
              </a:ext>
            </a:extLst>
          </p:cNvPr>
          <p:cNvSpPr>
            <a:spLocks noGrp="1"/>
          </p:cNvSpPr>
          <p:nvPr>
            <p:ph idx="1"/>
          </p:nvPr>
        </p:nvSpPr>
        <p:spPr>
          <a:xfrm>
            <a:off x="166255" y="2249126"/>
            <a:ext cx="11471279" cy="3606728"/>
          </a:xfrm>
        </p:spPr>
        <p:txBody>
          <a:bodyPr>
            <a:normAutofit/>
          </a:bodyPr>
          <a:lstStyle/>
          <a:p>
            <a:pPr algn="just"/>
            <a:r>
              <a:rPr lang="es-ES" sz="2400" dirty="0"/>
              <a:t>Los </a:t>
            </a:r>
            <a:r>
              <a:rPr lang="es-ES" sz="2400" b="1" dirty="0"/>
              <a:t>resultados obtenidos </a:t>
            </a:r>
            <a:r>
              <a:rPr lang="es-ES" sz="2400" dirty="0"/>
              <a:t>partiendo de los planteamientos de Levy, con el diseño de una estrategia de implementación a través de la difusión en redes sociales de los artículos, </a:t>
            </a:r>
            <a:r>
              <a:rPr lang="es-ES" sz="2400" b="1" dirty="0"/>
              <a:t>dio resultados relativos</a:t>
            </a:r>
            <a:r>
              <a:rPr lang="es-ES" sz="2400" dirty="0"/>
              <a:t>. </a:t>
            </a:r>
          </a:p>
          <a:p>
            <a:pPr marL="45720" indent="0" algn="just">
              <a:buNone/>
            </a:pPr>
            <a:endParaRPr lang="es-ES" sz="2400" dirty="0"/>
          </a:p>
          <a:p>
            <a:pPr algn="just"/>
            <a:r>
              <a:rPr lang="es-ES" sz="2400" dirty="0"/>
              <a:t>El </a:t>
            </a:r>
            <a:r>
              <a:rPr lang="es-ES" sz="2400" b="1" dirty="0"/>
              <a:t>aumento de citas, de redes </a:t>
            </a:r>
            <a:r>
              <a:rPr lang="es-ES" sz="2400" dirty="0"/>
              <a:t>y la optimización, en definitiva, de resultados parece </a:t>
            </a:r>
            <a:r>
              <a:rPr lang="es-ES" sz="2400" b="1" dirty="0"/>
              <a:t>ha sido positivo </a:t>
            </a:r>
            <a:r>
              <a:rPr lang="es-ES" sz="2400" dirty="0"/>
              <a:t>por el aumento del número de descargas y el establecimiento de </a:t>
            </a:r>
            <a:r>
              <a:rPr lang="es-ES" sz="2400" i="1" dirty="0" err="1"/>
              <a:t>feedback</a:t>
            </a:r>
            <a:r>
              <a:rPr lang="es-ES" sz="2400" dirty="0"/>
              <a:t> entre autores.</a:t>
            </a:r>
            <a:r>
              <a:rPr lang="es-ES" sz="2400" b="1" dirty="0"/>
              <a:t> </a:t>
            </a:r>
            <a:endParaRPr lang="es-ES" sz="2400" dirty="0"/>
          </a:p>
          <a:p>
            <a:pPr marL="45720" indent="0" algn="just">
              <a:buNone/>
            </a:pPr>
            <a:endParaRPr lang="es-ES" sz="2400" dirty="0"/>
          </a:p>
        </p:txBody>
      </p:sp>
    </p:spTree>
    <p:extLst>
      <p:ext uri="{BB962C8B-B14F-4D97-AF65-F5344CB8AC3E}">
        <p14:creationId xmlns:p14="http://schemas.microsoft.com/office/powerpoint/2010/main" val="376409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1BA2F2-B7A0-4BAB-8709-054A4BD6EFBF}"/>
              </a:ext>
            </a:extLst>
          </p:cNvPr>
          <p:cNvSpPr>
            <a:spLocks noGrp="1"/>
          </p:cNvSpPr>
          <p:nvPr>
            <p:ph type="title"/>
          </p:nvPr>
        </p:nvSpPr>
        <p:spPr>
          <a:xfrm>
            <a:off x="1295400" y="381000"/>
            <a:ext cx="3054927" cy="598055"/>
          </a:xfrm>
        </p:spPr>
        <p:txBody>
          <a:bodyPr/>
          <a:lstStyle/>
          <a:p>
            <a:r>
              <a:rPr lang="es-ES" dirty="0"/>
              <a:t>Ad </a:t>
            </a:r>
            <a:r>
              <a:rPr lang="es-ES" dirty="0" err="1"/>
              <a:t>Futurum</a:t>
            </a:r>
            <a:endParaRPr lang="es-ES" dirty="0"/>
          </a:p>
        </p:txBody>
      </p:sp>
      <p:sp>
        <p:nvSpPr>
          <p:cNvPr id="3" name="Marcador de contenido 2">
            <a:extLst>
              <a:ext uri="{FF2B5EF4-FFF2-40B4-BE49-F238E27FC236}">
                <a16:creationId xmlns:a16="http://schemas.microsoft.com/office/drawing/2014/main" id="{7B51C5A8-9A52-41B9-B2BA-88BB4771827E}"/>
              </a:ext>
            </a:extLst>
          </p:cNvPr>
          <p:cNvSpPr>
            <a:spLocks noGrp="1"/>
          </p:cNvSpPr>
          <p:nvPr>
            <p:ph idx="1"/>
          </p:nvPr>
        </p:nvSpPr>
        <p:spPr>
          <a:xfrm>
            <a:off x="434109" y="1145309"/>
            <a:ext cx="11571557" cy="4752109"/>
          </a:xfrm>
        </p:spPr>
        <p:txBody>
          <a:bodyPr>
            <a:normAutofit/>
          </a:bodyPr>
          <a:lstStyle/>
          <a:p>
            <a:pPr lvl="0" algn="just"/>
            <a:r>
              <a:rPr lang="es-ES" sz="2400" dirty="0"/>
              <a:t>Dibujarse líneas de acción diferenciadas para cada plataforma digital:</a:t>
            </a:r>
          </a:p>
          <a:p>
            <a:pPr marL="45720" lvl="0" indent="0" algn="just">
              <a:buNone/>
            </a:pPr>
            <a:endParaRPr lang="es-ES" sz="2400" dirty="0"/>
          </a:p>
          <a:p>
            <a:pPr lvl="1" algn="just"/>
            <a:r>
              <a:rPr lang="es-ES" sz="2200" dirty="0"/>
              <a:t>La estrategia de </a:t>
            </a:r>
            <a:r>
              <a:rPr lang="es-ES" sz="2200" b="1" i="1" dirty="0"/>
              <a:t>Twitter</a:t>
            </a:r>
            <a:r>
              <a:rPr lang="es-ES" sz="2200" dirty="0"/>
              <a:t> pasaría por </a:t>
            </a:r>
            <a:r>
              <a:rPr lang="es-ES" sz="2200" b="1" dirty="0"/>
              <a:t>una publicación más regular</a:t>
            </a:r>
            <a:r>
              <a:rPr lang="es-ES" sz="2200" dirty="0"/>
              <a:t>, que </a:t>
            </a:r>
            <a:r>
              <a:rPr lang="es-ES" sz="2200" b="1" dirty="0"/>
              <a:t>incluya imágenes, descarte las publicaciones bilingües</a:t>
            </a:r>
            <a:r>
              <a:rPr lang="es-ES" sz="2200" dirty="0"/>
              <a:t> (por el momento) y que pruebe el </a:t>
            </a:r>
            <a:r>
              <a:rPr lang="es-ES" sz="2200" b="1" i="1" dirty="0" err="1"/>
              <a:t>retweet</a:t>
            </a:r>
            <a:r>
              <a:rPr lang="es-ES" sz="2200" b="1" dirty="0"/>
              <a:t> de otras cuentas </a:t>
            </a:r>
            <a:r>
              <a:rPr lang="es-ES" sz="2200" dirty="0"/>
              <a:t>que estén asociadas a audiencias más grandes por intentar entrar en un circuito mejor conectado de las mismas.</a:t>
            </a:r>
          </a:p>
          <a:p>
            <a:pPr marL="365760" lvl="1" indent="0" algn="just">
              <a:buNone/>
            </a:pPr>
            <a:endParaRPr lang="es-ES" sz="2200" dirty="0"/>
          </a:p>
          <a:p>
            <a:pPr lvl="1" algn="just"/>
            <a:r>
              <a:rPr lang="es-ES" sz="2200" dirty="0"/>
              <a:t>La estrategia de </a:t>
            </a:r>
            <a:r>
              <a:rPr lang="es-ES" sz="2200" b="1" i="1" dirty="0"/>
              <a:t>Facebook</a:t>
            </a:r>
            <a:r>
              <a:rPr lang="es-ES" sz="2200" dirty="0"/>
              <a:t> debería tener </a:t>
            </a:r>
            <a:r>
              <a:rPr lang="es-ES" sz="2200" b="1" dirty="0"/>
              <a:t>una publicación menos regular, con uso de imágenes, descartando las publicaciones bilingües </a:t>
            </a:r>
            <a:r>
              <a:rPr lang="es-ES" sz="2200" dirty="0"/>
              <a:t>(por el momento). Por su audiencia mejor conectada sería posible poner a prueba contenidos interactivos, aunque debería estudiarse bien qué tipo de contenido. </a:t>
            </a:r>
          </a:p>
          <a:p>
            <a:pPr marL="365760" lvl="1" indent="0">
              <a:buNone/>
            </a:pPr>
            <a:endParaRPr lang="es-ES" sz="2200" dirty="0"/>
          </a:p>
        </p:txBody>
      </p:sp>
    </p:spTree>
    <p:extLst>
      <p:ext uri="{BB962C8B-B14F-4D97-AF65-F5344CB8AC3E}">
        <p14:creationId xmlns:p14="http://schemas.microsoft.com/office/powerpoint/2010/main" val="3705506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70451" y="2220699"/>
            <a:ext cx="11343861" cy="1908313"/>
          </a:xfrm>
        </p:spPr>
        <p:txBody>
          <a:bodyPr rtlCol="0">
            <a:normAutofit/>
          </a:bodyPr>
          <a:lstStyle/>
          <a:p>
            <a:pPr algn="just"/>
            <a:r>
              <a:rPr lang="es-ES" sz="4400" dirty="0">
                <a:effectLst/>
              </a:rPr>
              <a:t>Las redes sociales como estrategia de implementación de la revista </a:t>
            </a:r>
            <a:r>
              <a:rPr lang="es-ES" sz="4400" i="1" dirty="0">
                <a:solidFill>
                  <a:schemeClr val="accent1">
                    <a:lumMod val="75000"/>
                  </a:schemeClr>
                </a:solidFill>
                <a:effectLst/>
              </a:rPr>
              <a:t>Fonseca </a:t>
            </a:r>
            <a:r>
              <a:rPr lang="es-ES" sz="4400" i="1" dirty="0" err="1">
                <a:solidFill>
                  <a:schemeClr val="accent1">
                    <a:lumMod val="75000"/>
                  </a:schemeClr>
                </a:solidFill>
                <a:effectLst/>
              </a:rPr>
              <a:t>Journal</a:t>
            </a:r>
            <a:r>
              <a:rPr lang="es-ES" sz="4400" i="1" dirty="0">
                <a:solidFill>
                  <a:schemeClr val="accent1">
                    <a:lumMod val="75000"/>
                  </a:schemeClr>
                </a:solidFill>
                <a:effectLst/>
              </a:rPr>
              <a:t> </a:t>
            </a:r>
            <a:r>
              <a:rPr lang="es-ES" sz="4400" i="1" dirty="0" err="1">
                <a:solidFill>
                  <a:schemeClr val="accent1">
                    <a:lumMod val="75000"/>
                  </a:schemeClr>
                </a:solidFill>
                <a:effectLst/>
              </a:rPr>
              <a:t>of</a:t>
            </a:r>
            <a:r>
              <a:rPr lang="es-ES" sz="4400" i="1" dirty="0">
                <a:solidFill>
                  <a:schemeClr val="accent1">
                    <a:lumMod val="75000"/>
                  </a:schemeClr>
                </a:solidFill>
                <a:effectLst/>
              </a:rPr>
              <a:t> </a:t>
            </a:r>
            <a:r>
              <a:rPr lang="es-ES" sz="4400" i="1" dirty="0" err="1">
                <a:solidFill>
                  <a:schemeClr val="accent1">
                    <a:lumMod val="75000"/>
                  </a:schemeClr>
                </a:solidFill>
                <a:effectLst/>
              </a:rPr>
              <a:t>Communication</a:t>
            </a:r>
            <a:endParaRPr lang="es-ES" sz="4400" i="1" dirty="0">
              <a:solidFill>
                <a:schemeClr val="accent1">
                  <a:lumMod val="75000"/>
                </a:schemeClr>
              </a:solidFill>
              <a:effectLst/>
            </a:endParaRPr>
          </a:p>
        </p:txBody>
      </p:sp>
      <p:sp>
        <p:nvSpPr>
          <p:cNvPr id="3" name="Subtítulo 2"/>
          <p:cNvSpPr>
            <a:spLocks noGrp="1"/>
          </p:cNvSpPr>
          <p:nvPr>
            <p:ph type="subTitle" idx="1"/>
          </p:nvPr>
        </p:nvSpPr>
        <p:spPr>
          <a:xfrm>
            <a:off x="2332382" y="5221357"/>
            <a:ext cx="8083827" cy="1219200"/>
          </a:xfrm>
        </p:spPr>
        <p:txBody>
          <a:bodyPr rtlCol="0">
            <a:noAutofit/>
          </a:bodyPr>
          <a:lstStyle/>
          <a:p>
            <a:pPr algn="just"/>
            <a:r>
              <a:rPr lang="es-ES" dirty="0"/>
              <a:t>B</a:t>
            </a:r>
            <a:r>
              <a:rPr lang="es-ES" cap="none" dirty="0"/>
              <a:t>egoña</a:t>
            </a:r>
            <a:r>
              <a:rPr lang="es-ES" dirty="0"/>
              <a:t> Gutiérrez San Miguel, P</a:t>
            </a:r>
            <a:r>
              <a:rPr lang="es-ES" cap="none" dirty="0"/>
              <a:t>atricia</a:t>
            </a:r>
            <a:r>
              <a:rPr lang="es-ES" dirty="0"/>
              <a:t> Lorenzo Bartolomé, A</a:t>
            </a:r>
            <a:r>
              <a:rPr lang="es-ES" cap="none" dirty="0"/>
              <a:t>lberto</a:t>
            </a:r>
            <a:r>
              <a:rPr lang="es-ES" dirty="0"/>
              <a:t> Ramos Alonso, A</a:t>
            </a:r>
            <a:r>
              <a:rPr lang="es-ES" cap="none" dirty="0"/>
              <a:t>gustín</a:t>
            </a:r>
            <a:r>
              <a:rPr lang="es-ES" dirty="0"/>
              <a:t> Candado Alonso. </a:t>
            </a:r>
          </a:p>
          <a:p>
            <a:endParaRPr lang="es-ES" dirty="0"/>
          </a:p>
          <a:p>
            <a:pPr algn="ctr"/>
            <a:r>
              <a:rPr lang="es-ES" dirty="0"/>
              <a:t>Universidad de Salamanca</a:t>
            </a:r>
          </a:p>
        </p:txBody>
      </p:sp>
      <p:sp>
        <p:nvSpPr>
          <p:cNvPr id="4" name="CuadroTexto 3">
            <a:extLst>
              <a:ext uri="{FF2B5EF4-FFF2-40B4-BE49-F238E27FC236}">
                <a16:creationId xmlns:a16="http://schemas.microsoft.com/office/drawing/2014/main" id="{2C4E6449-FFA0-4433-8D5B-7816874D4633}"/>
              </a:ext>
            </a:extLst>
          </p:cNvPr>
          <p:cNvSpPr txBox="1"/>
          <p:nvPr/>
        </p:nvSpPr>
        <p:spPr>
          <a:xfrm>
            <a:off x="92765" y="143469"/>
            <a:ext cx="12099235" cy="984885"/>
          </a:xfrm>
          <a:prstGeom prst="rect">
            <a:avLst/>
          </a:prstGeom>
          <a:noFill/>
        </p:spPr>
        <p:txBody>
          <a:bodyPr wrap="square" rtlCol="0">
            <a:spAutoFit/>
          </a:bodyPr>
          <a:lstStyle/>
          <a:p>
            <a:pPr algn="r"/>
            <a:r>
              <a:rPr lang="es-ES" sz="2000" b="1" dirty="0"/>
              <a:t>9ª Conferencia internacional sobre revistas científicas en Ciencias Sociales y Humanidades. </a:t>
            </a:r>
          </a:p>
          <a:p>
            <a:pPr algn="r"/>
            <a:r>
              <a:rPr lang="es-ES" sz="2000" b="1" dirty="0"/>
              <a:t>Logroño, 23 y 24 de mayo del 2019</a:t>
            </a:r>
            <a:endParaRPr lang="es-ES" sz="2000" dirty="0"/>
          </a:p>
          <a:p>
            <a:endParaRPr lang="es-ES" dirty="0"/>
          </a:p>
        </p:txBody>
      </p:sp>
    </p:spTree>
    <p:extLst>
      <p:ext uri="{BB962C8B-B14F-4D97-AF65-F5344CB8AC3E}">
        <p14:creationId xmlns:p14="http://schemas.microsoft.com/office/powerpoint/2010/main" val="357647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Línea roja Empresa 16x9">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5459635_TF03031023.potx" id="{6A913C15-BEF2-41A3-A076-D0E121A52B9E}" vid="{24BB925F-4A68-4C20-8C74-45A51F484EB9}"/>
    </a:ext>
  </a:extLst>
</a:theme>
</file>

<file path=ppt/theme/theme2.xml><?xml version="1.0" encoding="utf-8"?>
<a:theme xmlns:a="http://schemas.openxmlformats.org/drawingml/2006/main" name="Tema de Office">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Presentación empresarial con una línea roja (panorámica)</Template>
  <TotalTime>378</TotalTime>
  <Words>766</Words>
  <Application>Microsoft Office PowerPoint</Application>
  <PresentationFormat>Panorámica</PresentationFormat>
  <Paragraphs>61</Paragraphs>
  <Slides>14</Slides>
  <Notes>3</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14</vt:i4>
      </vt:variant>
    </vt:vector>
  </HeadingPairs>
  <TitlesOfParts>
    <vt:vector size="17" baseType="lpstr">
      <vt:lpstr>Arial</vt:lpstr>
      <vt:lpstr>Cambria</vt:lpstr>
      <vt:lpstr>Línea roja Empresa 16x9</vt:lpstr>
      <vt:lpstr>Las redes sociales como estrategia de implementación de la revista Fonseca Journal of Communication</vt:lpstr>
      <vt:lpstr>Exceso de información</vt:lpstr>
      <vt:lpstr>Objetivos</vt:lpstr>
      <vt:lpstr>Metodología  e Hipótesis</vt:lpstr>
      <vt:lpstr>Modelo Penta (Levis)</vt:lpstr>
      <vt:lpstr>Aplicando el método: Ideas motoras</vt:lpstr>
      <vt:lpstr>Aplicando el método: Ideas motoras</vt:lpstr>
      <vt:lpstr>FACEBOOK</vt:lpstr>
      <vt:lpstr>Twitter</vt:lpstr>
      <vt:lpstr>Academia.edu</vt:lpstr>
      <vt:lpstr>Conclusiones</vt:lpstr>
      <vt:lpstr>Conclusiones</vt:lpstr>
      <vt:lpstr>Ad Futurum</vt:lpstr>
      <vt:lpstr>Las redes sociales como estrategia de implementación de la revista Fonseca Journal of Communication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 redes sociales como estrategia de implementación de la revista Fonseca Journal of Communication</dc:title>
  <dc:creator>Begoña Gutiérrez San Miguel</dc:creator>
  <cp:lastModifiedBy>Begoña Gutiérrez San Miguel</cp:lastModifiedBy>
  <cp:revision>20</cp:revision>
  <dcterms:created xsi:type="dcterms:W3CDTF">2019-04-08T16:31:25Z</dcterms:created>
  <dcterms:modified xsi:type="dcterms:W3CDTF">2019-05-17T18:18:42Z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