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0" r:id="rId1"/>
    <p:sldMasterId id="2147483681" r:id="rId2"/>
  </p:sldMasterIdLst>
  <p:notesMasterIdLst>
    <p:notesMasterId r:id="rId46"/>
  </p:notesMasterIdLst>
  <p:sldIdLst>
    <p:sldId id="256" r:id="rId3"/>
    <p:sldId id="438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9" r:id="rId16"/>
    <p:sldId id="271" r:id="rId17"/>
    <p:sldId id="439" r:id="rId18"/>
    <p:sldId id="412" r:id="rId19"/>
    <p:sldId id="275" r:id="rId20"/>
    <p:sldId id="276" r:id="rId21"/>
    <p:sldId id="277" r:id="rId22"/>
    <p:sldId id="440" r:id="rId23"/>
    <p:sldId id="441" r:id="rId24"/>
    <p:sldId id="447" r:id="rId25"/>
    <p:sldId id="448" r:id="rId26"/>
    <p:sldId id="283" r:id="rId27"/>
    <p:sldId id="442" r:id="rId28"/>
    <p:sldId id="284" r:id="rId29"/>
    <p:sldId id="285" r:id="rId30"/>
    <p:sldId id="287" r:id="rId31"/>
    <p:sldId id="443" r:id="rId32"/>
    <p:sldId id="288" r:id="rId33"/>
    <p:sldId id="291" r:id="rId34"/>
    <p:sldId id="293" r:id="rId35"/>
    <p:sldId id="444" r:id="rId36"/>
    <p:sldId id="445" r:id="rId37"/>
    <p:sldId id="294" r:id="rId38"/>
    <p:sldId id="446" r:id="rId39"/>
    <p:sldId id="295" r:id="rId40"/>
    <p:sldId id="298" r:id="rId41"/>
    <p:sldId id="299" r:id="rId42"/>
    <p:sldId id="300" r:id="rId43"/>
    <p:sldId id="450" r:id="rId44"/>
    <p:sldId id="302" r:id="rId45"/>
  </p:sldIdLst>
  <p:sldSz cx="9144000" cy="5143500" type="screen16x9"/>
  <p:notesSz cx="6858000" cy="9144000"/>
  <p:embeddedFontLst>
    <p:embeddedFont>
      <p:font typeface="Inter" panose="020B0604020202020204" charset="0"/>
      <p:regular r:id="rId47"/>
      <p:bold r:id="rId48"/>
    </p:embeddedFont>
    <p:embeddedFont>
      <p:font typeface="Inter Light" panose="020B0604020202020204" charset="0"/>
      <p:regular r:id="rId49"/>
      <p:bold r:id="rId50"/>
    </p:embeddedFont>
    <p:embeddedFont>
      <p:font typeface="Inter SemiBold" panose="020B0604020202020204" charset="0"/>
      <p:regular r:id="rId51"/>
      <p:bold r:id="rId52"/>
    </p:embeddedFont>
    <p:embeddedFont>
      <p:font typeface="Raleway" pitchFamily="2" charset="0"/>
      <p:regular r:id="rId53"/>
      <p:bold r:id="rId54"/>
      <p:italic r:id="rId55"/>
      <p:boldItalic r:id="rId56"/>
    </p:embeddedFont>
    <p:embeddedFont>
      <p:font typeface="Roboto" panose="02000000000000000000" pitchFamily="2" charset="0"/>
      <p:regular r:id="rId57"/>
      <p:bold r:id="rId58"/>
      <p:italic r:id="rId59"/>
      <p:boldItalic r:id="rId60"/>
    </p:embeddedFont>
    <p:embeddedFont>
      <p:font typeface="Skeena" pitchFamily="2" charset="0"/>
      <p:regular r:id="rId61"/>
    </p:embeddedFont>
    <p:embeddedFont>
      <p:font typeface="Source Sans Pro" panose="020B0503030403020204" pitchFamily="34" charset="0"/>
      <p:regular r:id="rId62"/>
    </p:embeddedFont>
    <p:embeddedFont>
      <p:font typeface="Spectral" panose="020B0604020202020204" charset="0"/>
      <p:regular r:id="rId63"/>
      <p:bold r:id="rId64"/>
      <p:italic r:id="rId65"/>
      <p:boldItalic r:id="rId66"/>
    </p:embeddedFont>
    <p:embeddedFont>
      <p:font typeface="Spectral Medium" panose="020B0604020202020204" charset="0"/>
      <p:regular r:id="rId67"/>
      <p:bold r:id="rId68"/>
      <p:italic r:id="rId69"/>
      <p:boldItalic r:id="rId7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531">
          <p15:clr>
            <a:srgbClr val="A4A3A4"/>
          </p15:clr>
        </p15:guide>
        <p15:guide id="2" pos="2881">
          <p15:clr>
            <a:srgbClr val="A4A3A4"/>
          </p15:clr>
        </p15:guide>
        <p15:guide id="3" orient="horz" pos="12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8" d="100"/>
          <a:sy n="78" d="100"/>
        </p:scale>
        <p:origin x="940" y="52"/>
      </p:cViewPr>
      <p:guideLst>
        <p:guide orient="horz" pos="1531"/>
        <p:guide pos="2881"/>
        <p:guide orient="horz" pos="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font" Target="fonts/font1.fntdata"/><Relationship Id="rId63" Type="http://schemas.openxmlformats.org/officeDocument/2006/relationships/font" Target="fonts/font17.fntdata"/><Relationship Id="rId68" Type="http://schemas.openxmlformats.org/officeDocument/2006/relationships/font" Target="fonts/font2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7.fntdata"/><Relationship Id="rId58" Type="http://schemas.openxmlformats.org/officeDocument/2006/relationships/font" Target="fonts/font12.fntdata"/><Relationship Id="rId66" Type="http://schemas.openxmlformats.org/officeDocument/2006/relationships/font" Target="fonts/font20.fntdata"/><Relationship Id="rId74" Type="http://schemas.openxmlformats.org/officeDocument/2006/relationships/tableStyles" Target="tableStyles.xml"/><Relationship Id="rId5" Type="http://schemas.openxmlformats.org/officeDocument/2006/relationships/slide" Target="slides/slide3.xml"/><Relationship Id="rId61" Type="http://schemas.openxmlformats.org/officeDocument/2006/relationships/font" Target="fonts/font15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font" Target="fonts/font2.fntdata"/><Relationship Id="rId56" Type="http://schemas.openxmlformats.org/officeDocument/2006/relationships/font" Target="fonts/font10.fntdata"/><Relationship Id="rId64" Type="http://schemas.openxmlformats.org/officeDocument/2006/relationships/font" Target="fonts/font18.fntdata"/><Relationship Id="rId69" Type="http://schemas.openxmlformats.org/officeDocument/2006/relationships/font" Target="fonts/font23.fntdata"/><Relationship Id="rId8" Type="http://schemas.openxmlformats.org/officeDocument/2006/relationships/slide" Target="slides/slide6.xml"/><Relationship Id="rId51" Type="http://schemas.openxmlformats.org/officeDocument/2006/relationships/font" Target="fonts/font5.fntdata"/><Relationship Id="rId72" Type="http://schemas.openxmlformats.org/officeDocument/2006/relationships/viewProps" Target="view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notesMaster" Target="notesMasters/notesMaster1.xml"/><Relationship Id="rId59" Type="http://schemas.openxmlformats.org/officeDocument/2006/relationships/font" Target="fonts/font13.fntdata"/><Relationship Id="rId67" Type="http://schemas.openxmlformats.org/officeDocument/2006/relationships/font" Target="fonts/font21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8.fntdata"/><Relationship Id="rId62" Type="http://schemas.openxmlformats.org/officeDocument/2006/relationships/font" Target="fonts/font16.fntdata"/><Relationship Id="rId70" Type="http://schemas.openxmlformats.org/officeDocument/2006/relationships/font" Target="fonts/font2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3.fntdata"/><Relationship Id="rId57" Type="http://schemas.openxmlformats.org/officeDocument/2006/relationships/font" Target="fonts/font11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font" Target="fonts/font6.fntdata"/><Relationship Id="rId60" Type="http://schemas.openxmlformats.org/officeDocument/2006/relationships/font" Target="fonts/font14.fntdata"/><Relationship Id="rId65" Type="http://schemas.openxmlformats.org/officeDocument/2006/relationships/font" Target="fonts/font19.fntdata"/><Relationship Id="rId73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font" Target="fonts/font4.fntdata"/><Relationship Id="rId55" Type="http://schemas.openxmlformats.org/officeDocument/2006/relationships/font" Target="fonts/font9.fntdata"/><Relationship Id="rId7" Type="http://schemas.openxmlformats.org/officeDocument/2006/relationships/slide" Target="slides/slide5.xml"/><Relationship Id="rId7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21a5c539d1d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257175" y="623888"/>
            <a:ext cx="5537200" cy="31162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9" name="Google Shape;229;g21a5c539d1d_0_0:notes"/>
          <p:cNvSpPr txBox="1">
            <a:spLocks noGrp="1"/>
          </p:cNvSpPr>
          <p:nvPr>
            <p:ph type="body" idx="1"/>
          </p:nvPr>
        </p:nvSpPr>
        <p:spPr>
          <a:xfrm>
            <a:off x="605118" y="3948545"/>
            <a:ext cx="4840800" cy="374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1475" tIns="81475" rIns="81475" bIns="814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1ea77e67d79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1ea77e67d79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283b113fafa_1_4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283b113fafa_1_4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g1ea77e67d79_0_3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Google Shape;290;g1ea77e67d79_0_3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1ea77e67d79_0_9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1ea77e67d79_0_9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1ea77e67d79_0_7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1ea77e67d79_0_7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27aa275b692_0_1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4" name="Google Shape;324;g27aa275b692_0_1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Char char="●"/>
            </a:pPr>
            <a:r>
              <a:rPr lang="en-GB">
                <a:solidFill>
                  <a:srgbClr val="202124"/>
                </a:solidFill>
                <a:highlight>
                  <a:srgbClr val="FFFFFF"/>
                </a:highlight>
              </a:rPr>
              <a:t>In 2022 over 8,000 journals applied to be indexed in DOAJ, and every one of those applications was handled by a volunteer and/or a Managing Editor. 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27aa275b692_0_1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35" name="Google Shape;335;g27aa275b692_0_1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27aa275b692_0_2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1" name="Google Shape;341;g27aa275b692_0_2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283b113fafa_1_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9" name="Google Shape;349;g283b113fafa_1_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The top 5 countries represented in the index are from Indonesia, UK, Brazil , US and Spain. 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/>
              <a:t>English is the dominant language represented in DOAJ, and to increase language diversity we have individual projects in the pipeline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g1ea77e67d79_0_6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g1ea77e67d79_0_6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g1ea77e67d79_0_10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2" name="Google Shape;372;g1ea77e67d79_0_10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1ea77e67d79_0_4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1ea77e67d79_0_4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g1ea77e67d79_0_10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" name="Google Shape;386;g1ea77e67d79_0_10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g283b113fafa_1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" name="Google Shape;413;g283b113fafa_1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283b113fafa_1_1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283b113fafa_1_1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131064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1ea77e67d79_0_11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1ea77e67d79_0_11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1ea77e67d79_0_1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1ea77e67d79_0_11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1ea77e67d79_0_11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1ea77e67d79_0_11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1ea77e67d79_0_1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1ea77e67d79_0_1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1ea77e67d79_0_1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1ea77e67d79_0_1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1ea77e67d79_0_1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1ea77e67d79_0_11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1ea77e67d79_0_11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1ea77e67d79_0_11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1ea77e67d79_0_1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1ea77e67d79_0_11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g1ea77e67d79_0_10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" name="Google Shape;528;g1ea77e67d79_0_10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g1ea77e67d79_0_10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" name="Google Shape;533;g1ea77e67d79_0_108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g1ea77e67d79_0_10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" name="Google Shape;552;g1ea77e67d79_0_10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g1ea77e67d79_0_1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" name="Google Shape;558;g1ea77e67d79_0_1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1ea77e67d79_0_10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1ea77e67d79_0_10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7" name="Google Shape;577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0000" y="141750"/>
            <a:ext cx="1895400" cy="48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81000" y="1322450"/>
            <a:ext cx="6380700" cy="18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Spectral"/>
              <a:buNone/>
              <a:defRPr sz="3800" b="0">
                <a:solidFill>
                  <a:schemeClr val="lt1"/>
                </a:solidFill>
                <a:latin typeface="Spectral"/>
                <a:ea typeface="Spectral"/>
                <a:cs typeface="Spectral"/>
                <a:sym typeface="Spectr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81177" y="3401500"/>
            <a:ext cx="76881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Inter Light"/>
              <a:buNone/>
              <a:defRPr sz="15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pic>
        <p:nvPicPr>
          <p:cNvPr id="14" name="Google Shape;1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4368850"/>
            <a:ext cx="1545799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3800" tIns="83800" rIns="83800" bIns="83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endParaRPr sz="2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7" name="Google Shape;17;p3"/>
          <p:cNvGrpSpPr/>
          <p:nvPr/>
        </p:nvGrpSpPr>
        <p:grpSpPr>
          <a:xfrm>
            <a:off x="830392" y="1191291"/>
            <a:ext cx="745763" cy="45826"/>
            <a:chOff x="4580561" y="2589004"/>
            <a:chExt cx="1064464" cy="25200"/>
          </a:xfrm>
        </p:grpSpPr>
        <p:sp>
          <p:nvSpPr>
            <p:cNvPr id="18" name="Google Shape;18;p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" name="Google Shape;19;p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SemiBold"/>
              <a:buNone/>
              <a:defRPr sz="2400" b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2385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2385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8600" y="4683500"/>
            <a:ext cx="1072502" cy="23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3800" tIns="83800" rIns="83800" bIns="83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endParaRPr sz="2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27" name="Google Shape;27;p4"/>
          <p:cNvGrpSpPr/>
          <p:nvPr/>
        </p:nvGrpSpPr>
        <p:grpSpPr>
          <a:xfrm>
            <a:off x="830392" y="1191291"/>
            <a:ext cx="745763" cy="45826"/>
            <a:chOff x="4580561" y="2589004"/>
            <a:chExt cx="1064464" cy="25200"/>
          </a:xfrm>
        </p:grpSpPr>
        <p:sp>
          <p:nvSpPr>
            <p:cNvPr id="28" name="Google Shape;28;p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9" name="Google Shape;29;p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SemiBold"/>
              <a:buNone/>
              <a:defRPr sz="2400" b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2385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6" name="Google Shape;36;p5"/>
          <p:cNvGrpSpPr/>
          <p:nvPr/>
        </p:nvGrpSpPr>
        <p:grpSpPr>
          <a:xfrm>
            <a:off x="830394" y="1191277"/>
            <a:ext cx="745763" cy="45826"/>
            <a:chOff x="4580561" y="2589004"/>
            <a:chExt cx="1064464" cy="25200"/>
          </a:xfrm>
        </p:grpSpPr>
        <p:sp>
          <p:nvSpPr>
            <p:cNvPr id="37" name="Google Shape;37;p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" name="Google Shape;38;p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9" name="Google Shape;39;p5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Inter SemiBold"/>
              <a:buNone/>
              <a:defRPr sz="2600" b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238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238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238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238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238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238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23850" algn="l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23850" algn="l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727650" y="4116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SemiBold"/>
              <a:buNone/>
              <a:defRPr sz="2400" b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body" idx="1"/>
          </p:nvPr>
        </p:nvSpPr>
        <p:spPr>
          <a:xfrm>
            <a:off x="727650" y="1586050"/>
            <a:ext cx="76887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2385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pic>
        <p:nvPicPr>
          <p:cNvPr id="46" name="Google Shape;46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8600" y="4683500"/>
            <a:ext cx="1072502" cy="23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1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Google Shape;48;p7"/>
          <p:cNvGrpSpPr/>
          <p:nvPr/>
        </p:nvGrpSpPr>
        <p:grpSpPr>
          <a:xfrm>
            <a:off x="830392" y="4169165"/>
            <a:ext cx="745763" cy="45826"/>
            <a:chOff x="4580561" y="2589004"/>
            <a:chExt cx="1064464" cy="25200"/>
          </a:xfrm>
        </p:grpSpPr>
        <p:sp>
          <p:nvSpPr>
            <p:cNvPr id="49" name="Google Shape;49;p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50" name="Google Shape;50;p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 b="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only">
  <p:cSld name="Body only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3800" tIns="83800" rIns="83800" bIns="83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endParaRPr sz="2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62" name="Google Shape;62;p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body" idx="1"/>
          </p:nvPr>
        </p:nvSpPr>
        <p:spPr>
          <a:xfrm>
            <a:off x="729450" y="1068650"/>
            <a:ext cx="7688700" cy="10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2385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 number 1">
    <p:bg>
      <p:bgPr>
        <a:solidFill>
          <a:schemeClr val="dk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11"/>
          <p:cNvGrpSpPr/>
          <p:nvPr/>
        </p:nvGrpSpPr>
        <p:grpSpPr>
          <a:xfrm>
            <a:off x="830392" y="4169165"/>
            <a:ext cx="745763" cy="45826"/>
            <a:chOff x="4580561" y="2589004"/>
            <a:chExt cx="1064464" cy="25200"/>
          </a:xfrm>
        </p:grpSpPr>
        <p:sp>
          <p:nvSpPr>
            <p:cNvPr id="68" name="Google Shape;68;p1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69" name="Google Shape;69;p1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70" name="Google Shape;70;p11"/>
          <p:cNvSpPr txBox="1">
            <a:spLocks noGrp="1"/>
          </p:cNvSpPr>
          <p:nvPr>
            <p:ph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1pPr>
            <a:lvl2pPr marL="914400" lvl="1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2pPr>
            <a:lvl3pPr marL="1371600" lvl="2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marL="1828800" lvl="3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4pPr>
            <a:lvl5pPr marL="2286000" lvl="4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6pPr>
            <a:lvl7pPr marL="3200400" lvl="6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7pPr>
            <a:lvl8pPr marL="3657600" lvl="7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8pPr>
            <a:lvl9pPr marL="4114800" lvl="8" indent="-32385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3800" tIns="83800" rIns="83800" bIns="83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endParaRPr sz="2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75" name="Google Shape;75;p12"/>
          <p:cNvGrpSpPr/>
          <p:nvPr/>
        </p:nvGrpSpPr>
        <p:grpSpPr>
          <a:xfrm>
            <a:off x="830392" y="1191291"/>
            <a:ext cx="745763" cy="45826"/>
            <a:chOff x="4580561" y="2589004"/>
            <a:chExt cx="1064464" cy="25200"/>
          </a:xfrm>
        </p:grpSpPr>
        <p:sp>
          <p:nvSpPr>
            <p:cNvPr id="76" name="Google Shape;76;p1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77" name="Google Shape;77;p1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78" name="Google Shape;78;p12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None/>
              <a:defRPr sz="2400" b="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80" name="Google Shape;80;p12"/>
          <p:cNvSpPr/>
          <p:nvPr/>
        </p:nvSpPr>
        <p:spPr>
          <a:xfrm>
            <a:off x="8280450" y="0"/>
            <a:ext cx="863400" cy="45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3800" tIns="83800" rIns="83800" bIns="83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endParaRPr sz="2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81" name="Google Shape;81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8600" y="4683500"/>
            <a:ext cx="1072502" cy="23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 and body 1">
    <p:bg>
      <p:bgPr>
        <a:solidFill>
          <a:schemeClr val="dk1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3" name="Google Shape;83;p13"/>
          <p:cNvGrpSpPr/>
          <p:nvPr/>
        </p:nvGrpSpPr>
        <p:grpSpPr>
          <a:xfrm>
            <a:off x="830392" y="1191291"/>
            <a:ext cx="745763" cy="45826"/>
            <a:chOff x="4580561" y="2589004"/>
            <a:chExt cx="1064464" cy="25200"/>
          </a:xfrm>
        </p:grpSpPr>
        <p:sp>
          <p:nvSpPr>
            <p:cNvPr id="84" name="Google Shape;84;p13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85" name="Google Shape;85;p13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86" name="Google Shape;86;p13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Arial"/>
              <a:buNone/>
              <a:defRPr sz="240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1pPr>
            <a:lvl2pPr marL="914400" lvl="1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2pPr>
            <a:lvl3pPr marL="1371600" lvl="2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marL="1828800" lvl="3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4pPr>
            <a:lvl5pPr marL="2286000" lvl="4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6pPr>
            <a:lvl7pPr marL="3200400" lvl="6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7pPr>
            <a:lvl8pPr marL="3657600" lvl="7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8pPr>
            <a:lvl9pPr marL="4114800" lvl="8" indent="-32385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alt2">
  <p:cSld name="Section Header_alt2">
    <p:bg>
      <p:bgPr>
        <a:solidFill>
          <a:schemeClr val="l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3800" tIns="83800" rIns="83800" bIns="83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endParaRPr sz="2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" name="Google Shape;91;p1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729450" y="2056375"/>
            <a:ext cx="5887500" cy="15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Inter Light"/>
              <a:buNone/>
              <a:defRPr sz="4400" b="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">
  <p:cSld name="TITLE_1">
    <p:bg>
      <p:bgPr>
        <a:solidFill>
          <a:schemeClr val="lt2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5"/>
          <p:cNvPicPr preferRelativeResize="0"/>
          <p:nvPr/>
        </p:nvPicPr>
        <p:blipFill rotWithShape="1">
          <a:blip r:embed="rId2">
            <a:alphaModFix/>
          </a:blip>
          <a:srcRect t="11814" b="11812"/>
          <a:stretch/>
        </p:blipFill>
        <p:spPr>
          <a:xfrm>
            <a:off x="0" y="487825"/>
            <a:ext cx="9144006" cy="4655673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5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96" name="Google Shape;96;p15"/>
          <p:cNvGrpSpPr/>
          <p:nvPr/>
        </p:nvGrpSpPr>
        <p:grpSpPr>
          <a:xfrm>
            <a:off x="830394" y="1191277"/>
            <a:ext cx="745763" cy="45826"/>
            <a:chOff x="4580561" y="2589004"/>
            <a:chExt cx="1064464" cy="25200"/>
          </a:xfrm>
        </p:grpSpPr>
        <p:sp>
          <p:nvSpPr>
            <p:cNvPr id="97" name="Google Shape;97;p1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1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9" name="Google Shape;99;p15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Inter Light"/>
              <a:buNone/>
              <a:defRPr sz="4200" b="0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5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nter Light"/>
              <a:buNone/>
              <a:defRPr sz="1600"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1" name="Google Shape;101;p1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alt2 1">
  <p:cSld name="TITLE_AND_BODY_1_1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6"/>
          <p:cNvPicPr preferRelativeResize="0"/>
          <p:nvPr/>
        </p:nvPicPr>
        <p:blipFill rotWithShape="1">
          <a:blip r:embed="rId2">
            <a:alphaModFix/>
          </a:blip>
          <a:srcRect t="29739" b="29736"/>
          <a:stretch/>
        </p:blipFill>
        <p:spPr>
          <a:xfrm>
            <a:off x="0" y="487825"/>
            <a:ext cx="9143995" cy="4655675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5" name="Google Shape;105;p1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729450" y="2056375"/>
            <a:ext cx="5887500" cy="15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Inter Light"/>
              <a:buNone/>
              <a:defRPr sz="4800" b="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7" name="Google Shape;107;p16"/>
          <p:cNvSpPr txBox="1"/>
          <p:nvPr/>
        </p:nvSpPr>
        <p:spPr>
          <a:xfrm>
            <a:off x="61725" y="82950"/>
            <a:ext cx="29529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Continental Platform Workshop June 2021 </a:t>
            </a:r>
            <a:endParaRPr sz="10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-ha moment">
  <p:cSld name="Big number 1_1">
    <p:bg>
      <p:bgPr>
        <a:solidFill>
          <a:schemeClr val="dk1"/>
        </a:solidFill>
        <a:effectLst/>
      </p:bgPr>
    </p:bg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9" name="Google Shape;109;p17"/>
          <p:cNvGrpSpPr/>
          <p:nvPr/>
        </p:nvGrpSpPr>
        <p:grpSpPr>
          <a:xfrm>
            <a:off x="830392" y="4169165"/>
            <a:ext cx="745763" cy="45826"/>
            <a:chOff x="4580561" y="2589004"/>
            <a:chExt cx="1064464" cy="25200"/>
          </a:xfrm>
        </p:grpSpPr>
        <p:sp>
          <p:nvSpPr>
            <p:cNvPr id="110" name="Google Shape;110;p1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11" name="Google Shape;111;p1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12" name="Google Shape;112;p17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1pPr>
            <a:lvl2pPr marL="914400" lvl="1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2pPr>
            <a:lvl3pPr marL="1371600" lvl="2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marL="1828800" lvl="3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4pPr>
            <a:lvl5pPr marL="2286000" lvl="4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5pPr>
            <a:lvl6pPr marL="2743200" lvl="5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6pPr>
            <a:lvl7pPr marL="3200400" lvl="6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7pPr>
            <a:lvl8pPr marL="3657600" lvl="7" indent="-323850" algn="l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8pPr>
            <a:lvl9pPr marL="4114800" lvl="8" indent="-323850" algn="l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114" name="Google Shape;114;p17"/>
          <p:cNvSpPr txBox="1"/>
          <p:nvPr/>
        </p:nvSpPr>
        <p:spPr>
          <a:xfrm>
            <a:off x="577050" y="733950"/>
            <a:ext cx="7688400" cy="12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lang="en-GB" sz="6900" b="0" i="0" u="none" strike="noStrike" cap="none">
                <a:solidFill>
                  <a:schemeClr val="lt1"/>
                </a:solidFill>
                <a:latin typeface="Spectral"/>
                <a:ea typeface="Spectral"/>
                <a:cs typeface="Spectral"/>
                <a:sym typeface="Spectral"/>
              </a:rPr>
              <a:t>A-ha moment</a:t>
            </a:r>
            <a:endParaRPr sz="6900" b="0" i="0" u="none" strike="noStrike" cap="none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115" name="Google Shape;115;p17"/>
          <p:cNvPicPr preferRelativeResize="0"/>
          <p:nvPr/>
        </p:nvPicPr>
        <p:blipFill rotWithShape="1">
          <a:blip r:embed="rId2">
            <a:alphaModFix/>
          </a:blip>
          <a:srcRect b="7165"/>
          <a:stretch/>
        </p:blipFill>
        <p:spPr>
          <a:xfrm>
            <a:off x="6425425" y="1770025"/>
            <a:ext cx="2590449" cy="3106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dk1"/>
        </a:solidFill>
        <a:effectLst/>
      </p:bgPr>
    </p:bg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1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110000" y="141750"/>
            <a:ext cx="1895400" cy="4860001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19"/>
          <p:cNvSpPr txBox="1">
            <a:spLocks noGrp="1"/>
          </p:cNvSpPr>
          <p:nvPr>
            <p:ph type="ctrTitle"/>
          </p:nvPr>
        </p:nvSpPr>
        <p:spPr>
          <a:xfrm>
            <a:off x="381000" y="1322450"/>
            <a:ext cx="6380700" cy="18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500"/>
              <a:buFont typeface="Spectral"/>
              <a:buNone/>
              <a:defRPr sz="3800" b="0">
                <a:solidFill>
                  <a:schemeClr val="lt1"/>
                </a:solidFill>
                <a:latin typeface="Spectral"/>
                <a:ea typeface="Spectral"/>
                <a:cs typeface="Spectral"/>
                <a:sym typeface="Spectr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 sz="38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subTitle" idx="1"/>
          </p:nvPr>
        </p:nvSpPr>
        <p:spPr>
          <a:xfrm>
            <a:off x="381177" y="3401500"/>
            <a:ext cx="76881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Inter Light"/>
              <a:buNone/>
              <a:defRPr sz="1500">
                <a:solidFill>
                  <a:schemeClr val="lt2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24" name="Google Shape;124;p1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pic>
        <p:nvPicPr>
          <p:cNvPr id="125" name="Google Shape;125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4368850"/>
            <a:ext cx="1545799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0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3800" tIns="83800" rIns="83800" bIns="83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endParaRPr sz="2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28" name="Google Shape;128;p20"/>
          <p:cNvGrpSpPr/>
          <p:nvPr/>
        </p:nvGrpSpPr>
        <p:grpSpPr>
          <a:xfrm>
            <a:off x="830394" y="1191312"/>
            <a:ext cx="745763" cy="45826"/>
            <a:chOff x="4580561" y="2589004"/>
            <a:chExt cx="1064464" cy="25200"/>
          </a:xfrm>
        </p:grpSpPr>
        <p:sp>
          <p:nvSpPr>
            <p:cNvPr id="129" name="Google Shape;129;p2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30" name="Google Shape;130;p2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31" name="Google Shape;131;p2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SemiBold"/>
              <a:buNone/>
              <a:defRPr sz="2400" b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"/>
              <a:buNone/>
              <a:defRPr sz="24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32" name="Google Shape;132;p20"/>
          <p:cNvSpPr txBox="1">
            <a:spLocks noGrp="1"/>
          </p:cNvSpPr>
          <p:nvPr>
            <p:ph type="body" idx="1"/>
          </p:nvPr>
        </p:nvSpPr>
        <p:spPr>
          <a:xfrm>
            <a:off x="729325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2385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33" name="Google Shape;133;p20"/>
          <p:cNvSpPr txBox="1">
            <a:spLocks noGrp="1"/>
          </p:cNvSpPr>
          <p:nvPr>
            <p:ph type="body" idx="2"/>
          </p:nvPr>
        </p:nvSpPr>
        <p:spPr>
          <a:xfrm>
            <a:off x="4643604" y="2078875"/>
            <a:ext cx="37743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2385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34" name="Google Shape;134;p2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pic>
        <p:nvPicPr>
          <p:cNvPr id="135" name="Google Shape;135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8600" y="4683500"/>
            <a:ext cx="1072502" cy="23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1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38" name="Google Shape;138;p21"/>
          <p:cNvGrpSpPr/>
          <p:nvPr/>
        </p:nvGrpSpPr>
        <p:grpSpPr>
          <a:xfrm>
            <a:off x="830396" y="1191298"/>
            <a:ext cx="745763" cy="45826"/>
            <a:chOff x="4580561" y="2589004"/>
            <a:chExt cx="1064464" cy="25200"/>
          </a:xfrm>
        </p:grpSpPr>
        <p:sp>
          <p:nvSpPr>
            <p:cNvPr id="139" name="Google Shape;139;p21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21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1" name="Google Shape;141;p21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38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Inter SemiBold"/>
              <a:buNone/>
              <a:defRPr sz="2600" b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Inter Light"/>
              <a:buNone/>
              <a:defRPr sz="26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42" name="Google Shape;142;p21"/>
          <p:cNvSpPr txBox="1">
            <a:spLocks noGrp="1"/>
          </p:cNvSpPr>
          <p:nvPr>
            <p:ph type="body" idx="1"/>
          </p:nvPr>
        </p:nvSpPr>
        <p:spPr>
          <a:xfrm>
            <a:off x="721225" y="2781725"/>
            <a:ext cx="3300900" cy="159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23850" algn="l" rtl="0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43" name="Google Shape;143;p2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5" name="Google Shape;145;p22"/>
          <p:cNvGrpSpPr/>
          <p:nvPr/>
        </p:nvGrpSpPr>
        <p:grpSpPr>
          <a:xfrm>
            <a:off x="830394" y="1191312"/>
            <a:ext cx="745763" cy="45826"/>
            <a:chOff x="4580561" y="2589004"/>
            <a:chExt cx="1064464" cy="25200"/>
          </a:xfrm>
        </p:grpSpPr>
        <p:sp>
          <p:nvSpPr>
            <p:cNvPr id="146" name="Google Shape;146;p2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47" name="Google Shape;147;p2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48" name="Google Shape;148;p22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231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Spectral"/>
              <a:buNone/>
              <a:defRPr sz="5500" b="0">
                <a:solidFill>
                  <a:schemeClr val="lt1"/>
                </a:solidFill>
                <a:latin typeface="Spectral"/>
                <a:ea typeface="Spectral"/>
                <a:cs typeface="Spectral"/>
                <a:sym typeface="Spectral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49" name="Google Shape;149;p2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pic>
        <p:nvPicPr>
          <p:cNvPr id="150" name="Google Shape;150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419357"/>
            <a:ext cx="9143998" cy="17240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3"/>
          <p:cNvSpPr txBox="1">
            <a:spLocks noGrp="1"/>
          </p:cNvSpPr>
          <p:nvPr>
            <p:ph type="title"/>
          </p:nvPr>
        </p:nvSpPr>
        <p:spPr>
          <a:xfrm>
            <a:off x="727650" y="4116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SemiBold"/>
              <a:buNone/>
              <a:defRPr sz="2400" b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53" name="Google Shape;153;p23"/>
          <p:cNvSpPr txBox="1">
            <a:spLocks noGrp="1"/>
          </p:cNvSpPr>
          <p:nvPr>
            <p:ph type="body" idx="1"/>
          </p:nvPr>
        </p:nvSpPr>
        <p:spPr>
          <a:xfrm>
            <a:off x="727650" y="1586050"/>
            <a:ext cx="76887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2385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54" name="Google Shape;154;p2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pic>
        <p:nvPicPr>
          <p:cNvPr id="155" name="Google Shape;155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8600" y="4683500"/>
            <a:ext cx="1072502" cy="23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only">
  <p:cSld name="Body only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4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3800" tIns="83800" rIns="83800" bIns="83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endParaRPr sz="2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8" name="Google Shape;158;p2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159" name="Google Shape;159;p24"/>
          <p:cNvSpPr txBox="1">
            <a:spLocks noGrp="1"/>
          </p:cNvSpPr>
          <p:nvPr>
            <p:ph type="body" idx="1"/>
          </p:nvPr>
        </p:nvSpPr>
        <p:spPr>
          <a:xfrm>
            <a:off x="729450" y="1068650"/>
            <a:ext cx="7688700" cy="10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2385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accent1"/>
        </a:solidFill>
        <a:effectLst/>
      </p:bgPr>
    </p:bg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oogle Shape;161;p25"/>
          <p:cNvGrpSpPr/>
          <p:nvPr/>
        </p:nvGrpSpPr>
        <p:grpSpPr>
          <a:xfrm>
            <a:off x="830394" y="4169186"/>
            <a:ext cx="745763" cy="45826"/>
            <a:chOff x="4580561" y="2589004"/>
            <a:chExt cx="1064464" cy="25200"/>
          </a:xfrm>
        </p:grpSpPr>
        <p:sp>
          <p:nvSpPr>
            <p:cNvPr id="162" name="Google Shape;162;p25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63" name="Google Shape;163;p25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64" name="Google Shape;164;p25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rm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 b="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  <a:defRPr sz="33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25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3800" tIns="83800" rIns="83800" bIns="83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endParaRPr sz="2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68" name="Google Shape;168;p26"/>
          <p:cNvGrpSpPr/>
          <p:nvPr/>
        </p:nvGrpSpPr>
        <p:grpSpPr>
          <a:xfrm>
            <a:off x="830394" y="1191312"/>
            <a:ext cx="745763" cy="45826"/>
            <a:chOff x="4580561" y="2589004"/>
            <a:chExt cx="1064464" cy="25200"/>
          </a:xfrm>
        </p:grpSpPr>
        <p:sp>
          <p:nvSpPr>
            <p:cNvPr id="169" name="Google Shape;169;p26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0" name="Google Shape;170;p26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71" name="Google Shape;171;p26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Light"/>
              <a:buNone/>
              <a:defRPr sz="2400" b="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None/>
              <a:defRPr sz="24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26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173" name="Google Shape;173;p26"/>
          <p:cNvSpPr/>
          <p:nvPr/>
        </p:nvSpPr>
        <p:spPr>
          <a:xfrm>
            <a:off x="8280450" y="0"/>
            <a:ext cx="863400" cy="454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3800" tIns="83800" rIns="83800" bIns="83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endParaRPr sz="2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4" name="Google Shape;174;p2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28600" y="4683500"/>
            <a:ext cx="1072502" cy="231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 1">
  <p:cSld name="Big number 1">
    <p:bg>
      <p:bgPr>
        <a:solidFill>
          <a:schemeClr val="dk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27"/>
          <p:cNvGrpSpPr/>
          <p:nvPr/>
        </p:nvGrpSpPr>
        <p:grpSpPr>
          <a:xfrm>
            <a:off x="830394" y="4169186"/>
            <a:ext cx="745763" cy="45826"/>
            <a:chOff x="4580561" y="2589004"/>
            <a:chExt cx="1064464" cy="25200"/>
          </a:xfrm>
        </p:grpSpPr>
        <p:sp>
          <p:nvSpPr>
            <p:cNvPr id="177" name="Google Shape;177;p27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78" name="Google Shape;178;p27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79" name="Google Shape;179;p27"/>
          <p:cNvSpPr txBox="1">
            <a:spLocks noGrp="1"/>
          </p:cNvSpPr>
          <p:nvPr>
            <p:ph type="title"/>
          </p:nvPr>
        </p:nvSpPr>
        <p:spPr>
          <a:xfrm>
            <a:off x="729450" y="733950"/>
            <a:ext cx="7688400" cy="12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700"/>
              <a:buNone/>
              <a:defRPr sz="73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0" name="Google Shape;180;p27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1pPr>
            <a:lvl2pPr marL="914400" lvl="1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2pPr>
            <a:lvl3pPr marL="1371600" lvl="2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marL="1828800" lvl="3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4pPr>
            <a:lvl5pPr marL="2286000" lvl="4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5pPr>
            <a:lvl6pPr marL="2743200" lvl="5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6pPr>
            <a:lvl7pPr marL="3200400" lvl="6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7pPr>
            <a:lvl8pPr marL="3657600" lvl="7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8pPr>
            <a:lvl9pPr marL="4114800" lvl="8" indent="-32385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81" name="Google Shape;181;p27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8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3800" tIns="83800" rIns="83800" bIns="83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endParaRPr sz="2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84" name="Google Shape;184;p28"/>
          <p:cNvGrpSpPr/>
          <p:nvPr/>
        </p:nvGrpSpPr>
        <p:grpSpPr>
          <a:xfrm>
            <a:off x="830394" y="1191312"/>
            <a:ext cx="745763" cy="45826"/>
            <a:chOff x="4580561" y="2589004"/>
            <a:chExt cx="1064464" cy="25200"/>
          </a:xfrm>
        </p:grpSpPr>
        <p:sp>
          <p:nvSpPr>
            <p:cNvPr id="185" name="Google Shape;185;p28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86" name="Google Shape;186;p28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87" name="Google Shape;187;p28"/>
          <p:cNvSpPr txBox="1">
            <a:spLocks noGrp="1"/>
          </p:cNvSpPr>
          <p:nvPr>
            <p:ph type="title"/>
          </p:nvPr>
        </p:nvSpPr>
        <p:spPr>
          <a:xfrm>
            <a:off x="730000" y="1318650"/>
            <a:ext cx="3300900" cy="16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Inter SemiBold"/>
              <a:buNone/>
              <a:defRPr sz="2400" b="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Inter Light"/>
              <a:buNone/>
              <a:defRPr sz="2400">
                <a:solidFill>
                  <a:schemeClr val="dk2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88" name="Google Shape;188;p28"/>
          <p:cNvSpPr txBox="1">
            <a:spLocks noGrp="1"/>
          </p:cNvSpPr>
          <p:nvPr>
            <p:ph type="subTitle" idx="1"/>
          </p:nvPr>
        </p:nvSpPr>
        <p:spPr>
          <a:xfrm>
            <a:off x="724950" y="3161525"/>
            <a:ext cx="3300900" cy="75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 Light"/>
              <a:buNone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Inter Light"/>
              <a:buNone/>
              <a:defRPr sz="1500"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89" name="Google Shape;189;p28"/>
          <p:cNvSpPr txBox="1">
            <a:spLocks noGrp="1"/>
          </p:cNvSpPr>
          <p:nvPr>
            <p:ph type="body" idx="2"/>
          </p:nvPr>
        </p:nvSpPr>
        <p:spPr>
          <a:xfrm>
            <a:off x="5174225" y="1352625"/>
            <a:ext cx="3374400" cy="302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lvl="1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lvl="2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lvl="3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lvl="4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lvl="5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lvl="6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●"/>
              <a:defRPr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lvl="7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SzPts val="1500"/>
              <a:buFont typeface="Inter Light"/>
              <a:buChar char="○"/>
              <a:defRPr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lvl="8" indent="-32385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SzPts val="1500"/>
              <a:buFont typeface="Inter Light"/>
              <a:buChar char="■"/>
              <a:defRPr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90" name="Google Shape;190;p2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 and body 1">
    <p:bg>
      <p:bgPr>
        <a:solidFill>
          <a:schemeClr val="dk1"/>
        </a:solid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" name="Google Shape;194;p30"/>
          <p:cNvGrpSpPr/>
          <p:nvPr/>
        </p:nvGrpSpPr>
        <p:grpSpPr>
          <a:xfrm>
            <a:off x="830394" y="1191312"/>
            <a:ext cx="745763" cy="45826"/>
            <a:chOff x="4580561" y="2589004"/>
            <a:chExt cx="1064464" cy="25200"/>
          </a:xfrm>
        </p:grpSpPr>
        <p:sp>
          <p:nvSpPr>
            <p:cNvPr id="195" name="Google Shape;195;p30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196" name="Google Shape;196;p30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accent5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197" name="Google Shape;197;p30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Font typeface="Source Sans Pro"/>
              <a:buNone/>
              <a:defRPr sz="2400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200"/>
              <a:buNone/>
              <a:defRPr sz="24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98" name="Google Shape;198;p30"/>
          <p:cNvSpPr txBox="1">
            <a:spLocks noGrp="1"/>
          </p:cNvSpPr>
          <p:nvPr>
            <p:ph type="body" idx="1"/>
          </p:nvPr>
        </p:nvSpPr>
        <p:spPr>
          <a:xfrm>
            <a:off x="729450" y="2078875"/>
            <a:ext cx="7688700" cy="226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1pPr>
            <a:lvl2pPr marL="914400" lvl="1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2pPr>
            <a:lvl3pPr marL="1371600" lvl="2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marL="1828800" lvl="3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4pPr>
            <a:lvl5pPr marL="2286000" lvl="4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5pPr>
            <a:lvl6pPr marL="2743200" lvl="5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6pPr>
            <a:lvl7pPr marL="3200400" lvl="6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7pPr>
            <a:lvl8pPr marL="3657600" lvl="7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8pPr>
            <a:lvl9pPr marL="4114800" lvl="8" indent="-32385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99" name="Google Shape;199;p30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alt2">
  <p:cSld name="Section Header_alt2">
    <p:bg>
      <p:bgPr>
        <a:solidFill>
          <a:schemeClr val="lt1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1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83800" tIns="83800" rIns="83800" bIns="838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Times New Roman"/>
              <a:buNone/>
            </a:pPr>
            <a:endParaRPr sz="2200" b="0" i="0" u="none" strike="noStrike" cap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02" name="Google Shape;202;p3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203" name="Google Shape;203;p31"/>
          <p:cNvSpPr txBox="1">
            <a:spLocks noGrp="1"/>
          </p:cNvSpPr>
          <p:nvPr>
            <p:ph type="title"/>
          </p:nvPr>
        </p:nvSpPr>
        <p:spPr>
          <a:xfrm>
            <a:off x="729450" y="2056375"/>
            <a:ext cx="5887500" cy="15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Inter Light"/>
              <a:buNone/>
              <a:defRPr sz="4400" b="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Inter Light"/>
              <a:buNone/>
              <a:defRPr sz="3300">
                <a:solidFill>
                  <a:schemeClr val="lt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">
  <p:cSld name="TITLE_1">
    <p:bg>
      <p:bgPr>
        <a:solidFill>
          <a:schemeClr val="lt2"/>
        </a:solidFill>
        <a:effectLst/>
      </p:bgPr>
    </p:bg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32"/>
          <p:cNvPicPr preferRelativeResize="0"/>
          <p:nvPr/>
        </p:nvPicPr>
        <p:blipFill rotWithShape="1">
          <a:blip r:embed="rId2">
            <a:alphaModFix/>
          </a:blip>
          <a:srcRect t="11815" b="11807"/>
          <a:stretch/>
        </p:blipFill>
        <p:spPr>
          <a:xfrm>
            <a:off x="0" y="487825"/>
            <a:ext cx="9144006" cy="4655673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32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7" name="Google Shape;207;p32"/>
          <p:cNvGrpSpPr/>
          <p:nvPr/>
        </p:nvGrpSpPr>
        <p:grpSpPr>
          <a:xfrm>
            <a:off x="830396" y="1191298"/>
            <a:ext cx="745763" cy="45826"/>
            <a:chOff x="4580561" y="2589004"/>
            <a:chExt cx="1064464" cy="25200"/>
          </a:xfrm>
        </p:grpSpPr>
        <p:sp>
          <p:nvSpPr>
            <p:cNvPr id="208" name="Google Shape;208;p32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9" name="Google Shape;209;p32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0" name="Google Shape;210;p32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688100" cy="16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Inter Light"/>
              <a:buNone/>
              <a:defRPr sz="4200" b="0">
                <a:solidFill>
                  <a:schemeClr val="dk1"/>
                </a:solidFill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None/>
              <a:defRPr sz="4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211" name="Google Shape;211;p32"/>
          <p:cNvSpPr txBox="1">
            <a:spLocks noGrp="1"/>
          </p:cNvSpPr>
          <p:nvPr>
            <p:ph type="subTitle" idx="1"/>
          </p:nvPr>
        </p:nvSpPr>
        <p:spPr>
          <a:xfrm>
            <a:off x="729627" y="3172900"/>
            <a:ext cx="7688100" cy="5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Inter Light"/>
              <a:buNone/>
              <a:defRPr sz="1600">
                <a:highlight>
                  <a:schemeClr val="lt1"/>
                </a:highlight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l" rtl="0">
              <a:lnSpc>
                <a:spcPct val="100000"/>
              </a:lnSpc>
              <a:spcBef>
                <a:spcPts val="130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12" name="Google Shape;212;p32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_alt2 1">
  <p:cSld name="TITLE_AND_BODY_1_1"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p33"/>
          <p:cNvPicPr preferRelativeResize="0"/>
          <p:nvPr/>
        </p:nvPicPr>
        <p:blipFill rotWithShape="1">
          <a:blip r:embed="rId2">
            <a:alphaModFix/>
          </a:blip>
          <a:srcRect t="29737" b="29737"/>
          <a:stretch/>
        </p:blipFill>
        <p:spPr>
          <a:xfrm>
            <a:off x="0" y="487825"/>
            <a:ext cx="9143995" cy="4655675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p33"/>
          <p:cNvSpPr/>
          <p:nvPr/>
        </p:nvSpPr>
        <p:spPr>
          <a:xfrm>
            <a:off x="0" y="0"/>
            <a:ext cx="9144000" cy="48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33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FFFFFF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217" name="Google Shape;217;p33"/>
          <p:cNvSpPr txBox="1">
            <a:spLocks noGrp="1"/>
          </p:cNvSpPr>
          <p:nvPr>
            <p:ph type="title"/>
          </p:nvPr>
        </p:nvSpPr>
        <p:spPr>
          <a:xfrm>
            <a:off x="729450" y="2056375"/>
            <a:ext cx="5887500" cy="151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Inter Light"/>
              <a:buNone/>
              <a:defRPr sz="4800" b="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18" name="Google Shape;218;p33"/>
          <p:cNvSpPr txBox="1"/>
          <p:nvPr/>
        </p:nvSpPr>
        <p:spPr>
          <a:xfrm>
            <a:off x="61725" y="82950"/>
            <a:ext cx="2952900" cy="32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GB" sz="10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Continental Platform Workshop June 2021 </a:t>
            </a:r>
            <a:endParaRPr sz="1000" b="0" i="0" u="none" strike="noStrike" cap="none">
              <a:solidFill>
                <a:srgbClr val="000000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-ha moment">
  <p:cSld name="Big number 1_1">
    <p:bg>
      <p:bgPr>
        <a:solidFill>
          <a:schemeClr val="dk1"/>
        </a:solidFill>
        <a:effectLst/>
      </p:bgPr>
    </p:bg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0" name="Google Shape;220;p34"/>
          <p:cNvGrpSpPr/>
          <p:nvPr/>
        </p:nvGrpSpPr>
        <p:grpSpPr>
          <a:xfrm>
            <a:off x="830394" y="4169186"/>
            <a:ext cx="745763" cy="45826"/>
            <a:chOff x="4580561" y="2589004"/>
            <a:chExt cx="1064464" cy="25200"/>
          </a:xfrm>
        </p:grpSpPr>
        <p:sp>
          <p:nvSpPr>
            <p:cNvPr id="221" name="Google Shape;221;p34"/>
            <p:cNvSpPr/>
            <p:nvPr/>
          </p:nvSpPr>
          <p:spPr>
            <a:xfrm rot="-5400000">
              <a:off x="5366325" y="2335504"/>
              <a:ext cx="25200" cy="532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  <p:sp>
          <p:nvSpPr>
            <p:cNvPr id="222" name="Google Shape;222;p34"/>
            <p:cNvSpPr/>
            <p:nvPr/>
          </p:nvSpPr>
          <p:spPr>
            <a:xfrm rot="-5400000">
              <a:off x="4836311" y="2333254"/>
              <a:ext cx="25200" cy="5367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76025" tIns="76025" rIns="76025" bIns="760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200"/>
                <a:buFont typeface="Times New Roman"/>
                <a:buNone/>
              </a:pPr>
              <a:endParaRPr sz="2200" b="0" i="0" u="none" strike="noStrike" cap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endParaRPr>
            </a:p>
          </p:txBody>
        </p:sp>
      </p:grpSp>
      <p:sp>
        <p:nvSpPr>
          <p:cNvPr id="223" name="Google Shape;223;p34"/>
          <p:cNvSpPr txBox="1">
            <a:spLocks noGrp="1"/>
          </p:cNvSpPr>
          <p:nvPr>
            <p:ph type="body" idx="1"/>
          </p:nvPr>
        </p:nvSpPr>
        <p:spPr>
          <a:xfrm>
            <a:off x="729450" y="2272888"/>
            <a:ext cx="7688400" cy="158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1pPr>
            <a:lvl2pPr marL="914400" lvl="1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2pPr>
            <a:lvl3pPr marL="1371600" lvl="2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3pPr>
            <a:lvl4pPr marL="1828800" lvl="3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4pPr>
            <a:lvl5pPr marL="2286000" lvl="4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5pPr>
            <a:lvl6pPr marL="2743200" lvl="5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6pPr>
            <a:lvl7pPr marL="3200400" lvl="6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7pPr>
            <a:lvl8pPr marL="3657600" lvl="7" indent="-323850" algn="l" rtl="0">
              <a:lnSpc>
                <a:spcPct val="115000"/>
              </a:lnSpc>
              <a:spcBef>
                <a:spcPts val="150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>
                <a:solidFill>
                  <a:schemeClr val="lt1"/>
                </a:solidFill>
              </a:defRPr>
            </a:lvl8pPr>
            <a:lvl9pPr marL="4114800" lvl="8" indent="-32385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Clr>
                <a:schemeClr val="lt1"/>
              </a:buClr>
              <a:buSzPts val="15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24" name="Google Shape;224;p34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  <p:sp>
        <p:nvSpPr>
          <p:cNvPr id="225" name="Google Shape;225;p34"/>
          <p:cNvSpPr txBox="1"/>
          <p:nvPr/>
        </p:nvSpPr>
        <p:spPr>
          <a:xfrm>
            <a:off x="577050" y="733950"/>
            <a:ext cx="7688400" cy="124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900"/>
              <a:buFont typeface="Arial"/>
              <a:buNone/>
            </a:pPr>
            <a:r>
              <a:rPr lang="en-GB" sz="6900" b="0" i="0" u="none" strike="noStrike" cap="none">
                <a:solidFill>
                  <a:schemeClr val="lt1"/>
                </a:solidFill>
                <a:latin typeface="Spectral"/>
                <a:ea typeface="Spectral"/>
                <a:cs typeface="Spectral"/>
                <a:sym typeface="Spectral"/>
              </a:rPr>
              <a:t>A-ha moment</a:t>
            </a:r>
            <a:endParaRPr sz="6900" b="0" i="0" u="none" strike="noStrike" cap="none">
              <a:solidFill>
                <a:schemeClr val="lt1"/>
              </a:solidFill>
              <a:latin typeface="Spectral"/>
              <a:ea typeface="Spectral"/>
              <a:cs typeface="Spectral"/>
              <a:sym typeface="Spectral"/>
            </a:endParaRPr>
          </a:p>
        </p:txBody>
      </p:sp>
      <p:pic>
        <p:nvPicPr>
          <p:cNvPr id="226" name="Google Shape;226;p34"/>
          <p:cNvPicPr preferRelativeResize="0"/>
          <p:nvPr/>
        </p:nvPicPr>
        <p:blipFill rotWithShape="1">
          <a:blip r:embed="rId2">
            <a:alphaModFix/>
          </a:blip>
          <a:srcRect b="7166"/>
          <a:stretch/>
        </p:blipFill>
        <p:spPr>
          <a:xfrm>
            <a:off x="6425425" y="1770025"/>
            <a:ext cx="2590449" cy="3106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17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Inter SemiBold"/>
              <a:buNone/>
              <a:defRPr sz="2300" b="0" i="0" u="none" strike="noStrike" cap="none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  <a:defRPr sz="23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marR="0" lvl="1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○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marR="0" lvl="2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■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marR="0" lvl="3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marR="0" lvl="4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○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marR="0" lvl="5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■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marR="0" lvl="6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marR="0" lvl="7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○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marR="0" lvl="8" indent="-323850" algn="l" rtl="0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Clr>
                <a:schemeClr val="dk1"/>
              </a:buClr>
              <a:buSzPts val="1500"/>
              <a:buFont typeface="Inter Light"/>
              <a:buChar char="■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Inter SemiBold"/>
              <a:buNone/>
              <a:defRPr sz="2300" b="0" i="0" u="none" strike="noStrike" cap="none">
                <a:solidFill>
                  <a:srgbClr val="00000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Source Sans Pro"/>
              <a:buNone/>
              <a:defRPr sz="23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Source Sans Pro"/>
              <a:buNone/>
              <a:defRPr sz="23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Source Sans Pro"/>
              <a:buNone/>
              <a:defRPr sz="23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Source Sans Pro"/>
              <a:buNone/>
              <a:defRPr sz="23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Source Sans Pro"/>
              <a:buNone/>
              <a:defRPr sz="23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Source Sans Pro"/>
              <a:buNone/>
              <a:defRPr sz="23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Source Sans Pro"/>
              <a:buNone/>
              <a:defRPr sz="23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Source Sans Pro"/>
              <a:buNone/>
              <a:defRPr sz="2300" b="0" i="0" u="none" strike="noStrike" cap="none">
                <a:solidFill>
                  <a:srgbClr val="000000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118" name="Google Shape;118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>
            <a:lvl1pPr marL="457200" marR="0" lvl="0" indent="-32385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1pPr>
            <a:lvl2pPr marL="914400" marR="0" lvl="1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○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2pPr>
            <a:lvl3pPr marL="1371600" marR="0" lvl="2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■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3pPr>
            <a:lvl4pPr marL="1828800" marR="0" lvl="3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4pPr>
            <a:lvl5pPr marL="2286000" marR="0" lvl="4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○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5pPr>
            <a:lvl6pPr marL="2743200" marR="0" lvl="5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■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6pPr>
            <a:lvl7pPr marL="3200400" marR="0" lvl="6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●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7pPr>
            <a:lvl8pPr marL="3657600" marR="0" lvl="7" indent="-323850" algn="l" rtl="0">
              <a:lnSpc>
                <a:spcPct val="115000"/>
              </a:lnSpc>
              <a:spcBef>
                <a:spcPts val="1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Inter Light"/>
              <a:buChar char="○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8pPr>
            <a:lvl9pPr marL="4114800" marR="0" lvl="8" indent="-323850" algn="l" rtl="0">
              <a:lnSpc>
                <a:spcPct val="115000"/>
              </a:lnSpc>
              <a:spcBef>
                <a:spcPts val="1300"/>
              </a:spcBef>
              <a:spcAft>
                <a:spcPts val="1300"/>
              </a:spcAft>
              <a:buClr>
                <a:schemeClr val="dk1"/>
              </a:buClr>
              <a:buSzPts val="1500"/>
              <a:buFont typeface="Inter Light"/>
              <a:buChar char="■"/>
              <a:defRPr sz="1500" b="0" i="0" u="none" strike="noStrike" cap="none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defRPr>
            </a:lvl9pPr>
          </a:lstStyle>
          <a:p>
            <a:endParaRPr/>
          </a:p>
        </p:txBody>
      </p:sp>
      <p:sp>
        <p:nvSpPr>
          <p:cNvPr id="119" name="Google Shape;119;p18"/>
          <p:cNvSpPr txBox="1">
            <a:spLocks noGrp="1"/>
          </p:cNvSpPr>
          <p:nvPr>
            <p:ph type="sldNum" idx="12"/>
          </p:nvPr>
        </p:nvSpPr>
        <p:spPr>
          <a:xfrm>
            <a:off x="8536302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accen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  <p:sldLayoutId id="2147483678" r:id="rId15"/>
    <p:sldLayoutId id="2147483679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doaj.org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hyperlink" Target="https://doi.org/10.1162/qss_a_00228" TargetMode="External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3.png"/><Relationship Id="rId5" Type="http://schemas.openxmlformats.org/officeDocument/2006/relationships/image" Target="../media/image30.png"/><Relationship Id="rId4" Type="http://schemas.openxmlformats.org/officeDocument/2006/relationships/hyperlink" Target="https://doi.org/10.5281/zenodo.4558704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9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mailto:gimena@doaj.org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5"/>
          <p:cNvSpPr txBox="1">
            <a:spLocks noGrp="1"/>
          </p:cNvSpPr>
          <p:nvPr>
            <p:ph type="ctrTitle"/>
          </p:nvPr>
        </p:nvSpPr>
        <p:spPr>
          <a:xfrm>
            <a:off x="463100" y="952698"/>
            <a:ext cx="6137400" cy="1915500"/>
          </a:xfrm>
          <a:prstGeom prst="rect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83800" tIns="83800" rIns="83800" bIns="838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2900" dirty="0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Un </a:t>
            </a:r>
            <a:r>
              <a:rPr lang="en-GB" sz="2900" dirty="0" err="1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estado</a:t>
            </a:r>
            <a:r>
              <a:rPr lang="en-GB" sz="2900" dirty="0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del </a:t>
            </a:r>
            <a:r>
              <a:rPr lang="en-GB" sz="2900" dirty="0" err="1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arte</a:t>
            </a:r>
            <a:r>
              <a:rPr lang="en-GB" sz="2900" dirty="0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de las </a:t>
            </a:r>
            <a:r>
              <a:rPr lang="en-GB" sz="2900" dirty="0" err="1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revistas</a:t>
            </a:r>
            <a:r>
              <a:rPr lang="en-GB" sz="2900" dirty="0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GB" sz="2900" dirty="0" err="1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en</a:t>
            </a:r>
            <a:r>
              <a:rPr lang="en-GB" sz="2900" dirty="0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GB" sz="2900" dirty="0" err="1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acceso</a:t>
            </a:r>
            <a:r>
              <a:rPr lang="en-GB" sz="2900" dirty="0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GB" sz="2900" dirty="0" err="1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abierto</a:t>
            </a:r>
            <a:r>
              <a:rPr lang="en-GB" sz="2900" dirty="0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GB" sz="2900" dirty="0" err="1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en</a:t>
            </a:r>
            <a:r>
              <a:rPr lang="en-GB" sz="2900" dirty="0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América Latina </a:t>
            </a:r>
            <a:r>
              <a:rPr lang="en-GB" sz="2900" dirty="0" err="1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desde</a:t>
            </a:r>
            <a:r>
              <a:rPr lang="en-GB" sz="2900" dirty="0"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DOAJ</a:t>
            </a:r>
            <a:endParaRPr sz="6600" b="0" dirty="0">
              <a:highlight>
                <a:schemeClr val="dk1"/>
              </a:highlight>
              <a:latin typeface="Spectral Medium"/>
              <a:ea typeface="Spectral Medium"/>
              <a:cs typeface="Spectral Medium"/>
              <a:sym typeface="Spectral Medium"/>
            </a:endParaRPr>
          </a:p>
        </p:txBody>
      </p:sp>
      <p:sp>
        <p:nvSpPr>
          <p:cNvPr id="232" name="Google Shape;232;p35"/>
          <p:cNvSpPr txBox="1"/>
          <p:nvPr/>
        </p:nvSpPr>
        <p:spPr>
          <a:xfrm>
            <a:off x="219825" y="3318419"/>
            <a:ext cx="42885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38000" rIns="76025" bIns="380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1600" dirty="0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Gimena del Río Riande</a:t>
            </a:r>
            <a:endParaRPr sz="1600" dirty="0">
              <a:solidFill>
                <a:schemeClr val="lt1"/>
              </a:solidFill>
              <a:highlight>
                <a:schemeClr val="dk1"/>
              </a:highlight>
              <a:latin typeface="Raleway"/>
              <a:ea typeface="Raleway"/>
              <a:cs typeface="Raleway"/>
              <a:sym typeface="Raleway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en-GB" sz="1600" dirty="0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lang="en-GB" sz="1600" dirty="0" err="1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Embajadora</a:t>
            </a:r>
            <a:r>
              <a:rPr lang="en-GB" sz="1600" dirty="0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para </a:t>
            </a:r>
            <a:r>
              <a:rPr lang="en-GB" sz="1600" dirty="0" err="1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Latinoamérica</a:t>
            </a:r>
            <a:r>
              <a:rPr lang="en-GB" sz="1600" dirty="0">
                <a:solidFill>
                  <a:schemeClr val="lt1"/>
                </a:solidFill>
                <a:highlight>
                  <a:schemeClr val="dk1"/>
                </a:highlight>
                <a:latin typeface="Raleway"/>
                <a:ea typeface="Raleway"/>
                <a:cs typeface="Raleway"/>
                <a:sym typeface="Raleway"/>
              </a:rPr>
              <a:t> de DOAJ</a:t>
            </a:r>
            <a:endParaRPr sz="2000" dirty="0">
              <a:solidFill>
                <a:schemeClr val="lt1"/>
              </a:solidFill>
              <a:highlight>
                <a:schemeClr val="dk1"/>
              </a:highlight>
              <a:latin typeface="Inter SemiBold"/>
              <a:ea typeface="Inter SemiBold"/>
              <a:cs typeface="Inter SemiBold"/>
              <a:sym typeface="Inter SemiBold"/>
            </a:endParaRPr>
          </a:p>
        </p:txBody>
      </p:sp>
      <p:pic>
        <p:nvPicPr>
          <p:cNvPr id="233" name="Google Shape;233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308042" y="4355574"/>
            <a:ext cx="1546833" cy="54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9824" y="3896721"/>
            <a:ext cx="1951876" cy="11919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618D02D1-7E48-2B70-06AA-8961195395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2243"/>
            <a:ext cx="9144000" cy="4799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22C6DB7-1850-3EC4-6AB7-ECC0A4BCE5FF}"/>
              </a:ext>
            </a:extLst>
          </p:cNvPr>
          <p:cNvSpPr txBox="1"/>
          <p:nvPr/>
        </p:nvSpPr>
        <p:spPr>
          <a:xfrm>
            <a:off x="3184072" y="3736393"/>
            <a:ext cx="30861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US" sz="3200" dirty="0">
                <a:solidFill>
                  <a:schemeClr val="bg1"/>
                </a:solidFill>
              </a:rPr>
              <a:t>https://doaj.org/</a:t>
            </a:r>
          </a:p>
        </p:txBody>
      </p:sp>
    </p:spTree>
    <p:extLst>
      <p:ext uri="{BB962C8B-B14F-4D97-AF65-F5344CB8AC3E}">
        <p14:creationId xmlns:p14="http://schemas.microsoft.com/office/powerpoint/2010/main" val="2511271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37"/>
          <p:cNvSpPr txBox="1">
            <a:spLocks noGrp="1"/>
          </p:cNvSpPr>
          <p:nvPr>
            <p:ph type="title"/>
          </p:nvPr>
        </p:nvSpPr>
        <p:spPr>
          <a:xfrm>
            <a:off x="727650" y="411600"/>
            <a:ext cx="7688700" cy="5352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5" name="Google Shape;245;p37"/>
          <p:cNvSpPr txBox="1">
            <a:spLocks noGrp="1"/>
          </p:cNvSpPr>
          <p:nvPr>
            <p:ph type="body" idx="1"/>
          </p:nvPr>
        </p:nvSpPr>
        <p:spPr>
          <a:xfrm>
            <a:off x="588857" y="1257043"/>
            <a:ext cx="7688700" cy="24357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1270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Es un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índice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revistas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académicas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global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400" b="1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acceso</a:t>
            </a:r>
            <a:r>
              <a:rPr lang="en-GB" sz="24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400" b="1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abierto</a:t>
            </a:r>
            <a:r>
              <a:rPr lang="en-GB" sz="24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y de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calidad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en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400" b="1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cualquier</a:t>
            </a:r>
            <a:r>
              <a:rPr lang="en-GB" sz="24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lengua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GB" sz="24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con </a:t>
            </a:r>
            <a:r>
              <a:rPr lang="en-GB" sz="2400" b="1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revisión</a:t>
            </a:r>
            <a:r>
              <a:rPr lang="en-GB" sz="24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r>
              <a:rPr lang="en-GB" sz="2400" b="1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GB" sz="24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pares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Es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una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4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base de </a:t>
            </a:r>
            <a:r>
              <a:rPr lang="en-GB" sz="2400" b="1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datos</a:t>
            </a:r>
            <a:r>
              <a:rPr lang="en-GB" sz="24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400" b="1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pública</a:t>
            </a:r>
            <a:r>
              <a:rPr lang="en-GB" sz="24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GB" sz="2400" b="1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curada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y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mantenida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por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un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equipo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profesionales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de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todo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el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mundo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1270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7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•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Es un </a:t>
            </a:r>
            <a:r>
              <a:rPr lang="en-GB" sz="2400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proyecto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 s</a:t>
            </a:r>
            <a:r>
              <a:rPr lang="en-GB" sz="2400" b="1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in fines de </a:t>
            </a:r>
            <a:r>
              <a:rPr lang="en-GB" sz="2400" b="1" dirty="0" err="1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lucro</a:t>
            </a:r>
            <a:r>
              <a:rPr lang="en-GB" sz="2400" dirty="0">
                <a:solidFill>
                  <a:srgbClr val="595959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2400" dirty="0">
              <a:solidFill>
                <a:srgbClr val="595959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46" name="Google Shape;246;p37"/>
          <p:cNvSpPr txBox="1"/>
          <p:nvPr/>
        </p:nvSpPr>
        <p:spPr>
          <a:xfrm>
            <a:off x="3465696" y="4196700"/>
            <a:ext cx="43482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 dirty="0">
                <a:solidFill>
                  <a:schemeClr val="hlink"/>
                </a:solidFill>
                <a:latin typeface="Inter Light"/>
                <a:ea typeface="Inter Light"/>
                <a:cs typeface="Inter Light"/>
                <a:sym typeface="Inter Light"/>
                <a:hlinkClick r:id="rId3"/>
              </a:rPr>
              <a:t>https://doaj.org/</a:t>
            </a:r>
            <a:r>
              <a:rPr lang="en-GB" dirty="0">
                <a:latin typeface="Inter Light"/>
                <a:ea typeface="Inter Light"/>
                <a:cs typeface="Inter Light"/>
                <a:sym typeface="Inter Light"/>
              </a:rPr>
              <a:t> </a:t>
            </a:r>
            <a:endParaRPr dirty="0"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79E58427-163D-438C-F4B0-FF6C181740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0004" y="3780484"/>
            <a:ext cx="994027" cy="992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C2DE21AE-E081-495F-0A3C-37B90B8A4E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284283" y="3793684"/>
            <a:ext cx="1071171" cy="1069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39"/>
          <p:cNvSpPr txBox="1">
            <a:spLocks noGrp="1"/>
          </p:cNvSpPr>
          <p:nvPr>
            <p:ph type="title"/>
          </p:nvPr>
        </p:nvSpPr>
        <p:spPr>
          <a:xfrm>
            <a:off x="346650" y="716400"/>
            <a:ext cx="7688700" cy="5352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DOAJ </a:t>
            </a:r>
            <a:r>
              <a:rPr lang="en-GB" dirty="0" err="1"/>
              <a:t>en</a:t>
            </a:r>
            <a:r>
              <a:rPr lang="en-GB" dirty="0"/>
              <a:t> la </a:t>
            </a:r>
            <a:r>
              <a:rPr lang="en-GB" dirty="0" err="1"/>
              <a:t>historia</a:t>
            </a:r>
            <a:r>
              <a:rPr lang="en-GB" dirty="0"/>
              <a:t> del </a:t>
            </a:r>
            <a:r>
              <a:rPr lang="en-GB" dirty="0" err="1"/>
              <a:t>acceso</a:t>
            </a:r>
            <a:r>
              <a:rPr lang="en-GB" dirty="0"/>
              <a:t> </a:t>
            </a:r>
            <a:r>
              <a:rPr lang="en-GB" dirty="0" err="1"/>
              <a:t>abierto</a:t>
            </a:r>
            <a:endParaRPr dirty="0"/>
          </a:p>
        </p:txBody>
      </p:sp>
      <p:grpSp>
        <p:nvGrpSpPr>
          <p:cNvPr id="258" name="Google Shape;258;p39"/>
          <p:cNvGrpSpPr/>
          <p:nvPr/>
        </p:nvGrpSpPr>
        <p:grpSpPr>
          <a:xfrm>
            <a:off x="7315200" y="1527227"/>
            <a:ext cx="1828800" cy="3616327"/>
            <a:chOff x="3657600" y="2295575"/>
            <a:chExt cx="1828800" cy="2847950"/>
          </a:xfrm>
        </p:grpSpPr>
        <p:sp>
          <p:nvSpPr>
            <p:cNvPr id="259" name="Google Shape;259;p39"/>
            <p:cNvSpPr/>
            <p:nvPr/>
          </p:nvSpPr>
          <p:spPr>
            <a:xfrm>
              <a:off x="3657600" y="2823925"/>
              <a:ext cx="1828800" cy="2319600"/>
            </a:xfrm>
            <a:prstGeom prst="rect">
              <a:avLst/>
            </a:prstGeom>
            <a:solidFill>
              <a:srgbClr val="FE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260;p39"/>
            <p:cNvSpPr/>
            <p:nvPr/>
          </p:nvSpPr>
          <p:spPr>
            <a:xfrm>
              <a:off x="3657600" y="2295575"/>
              <a:ext cx="1828800" cy="53700"/>
            </a:xfrm>
            <a:prstGeom prst="rect">
              <a:avLst/>
            </a:prstGeom>
            <a:solidFill>
              <a:srgbClr val="FEFD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261;p39"/>
            <p:cNvSpPr txBox="1"/>
            <p:nvPr/>
          </p:nvSpPr>
          <p:spPr>
            <a:xfrm>
              <a:off x="3863250" y="2701390"/>
              <a:ext cx="1417500" cy="2277881"/>
            </a:xfrm>
            <a:prstGeom prst="rect">
              <a:avLst/>
            </a:prstGeom>
            <a:solidFill>
              <a:srgbClr val="FEFDFD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62" name="Google Shape;262;p39"/>
            <p:cNvSpPr txBox="1"/>
            <p:nvPr/>
          </p:nvSpPr>
          <p:spPr>
            <a:xfrm>
              <a:off x="3863250" y="2441108"/>
              <a:ext cx="1417500" cy="260400"/>
            </a:xfrm>
            <a:prstGeom prst="rect">
              <a:avLst/>
            </a:prstGeom>
            <a:solidFill>
              <a:srgbClr val="FEFDFD"/>
            </a:solidFill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2020 onwards</a:t>
              </a:r>
              <a:endParaRPr sz="13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grpSp>
        <p:nvGrpSpPr>
          <p:cNvPr id="263" name="Google Shape;263;p39"/>
          <p:cNvGrpSpPr/>
          <p:nvPr/>
        </p:nvGrpSpPr>
        <p:grpSpPr>
          <a:xfrm>
            <a:off x="5486400" y="1527227"/>
            <a:ext cx="1828800" cy="3616327"/>
            <a:chOff x="3657600" y="2295575"/>
            <a:chExt cx="1828800" cy="2847950"/>
          </a:xfrm>
        </p:grpSpPr>
        <p:sp>
          <p:nvSpPr>
            <p:cNvPr id="264" name="Google Shape;264;p39"/>
            <p:cNvSpPr/>
            <p:nvPr/>
          </p:nvSpPr>
          <p:spPr>
            <a:xfrm>
              <a:off x="3657600" y="2823925"/>
              <a:ext cx="1828800" cy="23196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265;p39"/>
            <p:cNvSpPr/>
            <p:nvPr/>
          </p:nvSpPr>
          <p:spPr>
            <a:xfrm>
              <a:off x="3657600" y="2295575"/>
              <a:ext cx="1828800" cy="53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66" name="Google Shape;266;p39"/>
            <p:cNvCxnSpPr/>
            <p:nvPr/>
          </p:nvCxnSpPr>
          <p:spPr>
            <a:xfrm>
              <a:off x="5486400" y="2295575"/>
              <a:ext cx="0" cy="2837400"/>
            </a:xfrm>
            <a:prstGeom prst="straightConnector1">
              <a:avLst/>
            </a:prstGeom>
            <a:noFill/>
            <a:ln w="9525" cap="flat" cmpd="sng">
              <a:solidFill>
                <a:srgbClr val="D9D9D9"/>
              </a:solidFill>
              <a:prstDash val="dot"/>
              <a:round/>
              <a:headEnd type="none" w="sm" len="sm"/>
              <a:tailEnd type="none" w="sm" len="sm"/>
            </a:ln>
          </p:spPr>
        </p:cxnSp>
        <p:sp>
          <p:nvSpPr>
            <p:cNvPr id="267" name="Google Shape;267;p39"/>
            <p:cNvSpPr txBox="1"/>
            <p:nvPr/>
          </p:nvSpPr>
          <p:spPr>
            <a:xfrm>
              <a:off x="3863250" y="2897664"/>
              <a:ext cx="1417500" cy="1625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es-MX" sz="1300" dirty="0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Se establece el programa de Embajadores para apoyar a las revistas de acceso abierto en todo el mundo.</a:t>
              </a:r>
            </a:p>
          </p:txBody>
        </p:sp>
        <p:sp>
          <p:nvSpPr>
            <p:cNvPr id="268" name="Google Shape;268;p39"/>
            <p:cNvSpPr txBox="1"/>
            <p:nvPr/>
          </p:nvSpPr>
          <p:spPr>
            <a:xfrm>
              <a:off x="3863250" y="2441107"/>
              <a:ext cx="871200" cy="26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2016</a:t>
              </a:r>
              <a:endParaRPr sz="13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  <a:p>
              <a:pPr marL="0" lvl="0" indent="0" algn="l" rtl="0">
                <a:lnSpc>
                  <a:spcPct val="115000"/>
                </a:lnSpc>
                <a:spcBef>
                  <a:spcPts val="1600"/>
                </a:spcBef>
                <a:spcAft>
                  <a:spcPts val="1600"/>
                </a:spcAft>
                <a:buNone/>
              </a:pPr>
              <a:endParaRPr sz="1000">
                <a:solidFill>
                  <a:srgbClr val="5E5E5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269" name="Google Shape;269;p39"/>
          <p:cNvGrpSpPr/>
          <p:nvPr/>
        </p:nvGrpSpPr>
        <p:grpSpPr>
          <a:xfrm>
            <a:off x="3657600" y="1527227"/>
            <a:ext cx="1828800" cy="3616327"/>
            <a:chOff x="3657600" y="2295575"/>
            <a:chExt cx="1828800" cy="2847950"/>
          </a:xfrm>
        </p:grpSpPr>
        <p:sp>
          <p:nvSpPr>
            <p:cNvPr id="270" name="Google Shape;270;p39"/>
            <p:cNvSpPr/>
            <p:nvPr/>
          </p:nvSpPr>
          <p:spPr>
            <a:xfrm>
              <a:off x="3657600" y="2823925"/>
              <a:ext cx="1828800" cy="23196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9"/>
            <p:cNvSpPr/>
            <p:nvPr/>
          </p:nvSpPr>
          <p:spPr>
            <a:xfrm>
              <a:off x="3657600" y="2295575"/>
              <a:ext cx="1828800" cy="537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cxnSp>
          <p:nvCxnSpPr>
            <p:cNvPr id="272" name="Google Shape;272;p39"/>
            <p:cNvCxnSpPr/>
            <p:nvPr/>
          </p:nvCxnSpPr>
          <p:spPr>
            <a:xfrm>
              <a:off x="5486400" y="2295575"/>
              <a:ext cx="0" cy="2837400"/>
            </a:xfrm>
            <a:prstGeom prst="straightConnector1">
              <a:avLst/>
            </a:prstGeom>
            <a:noFill/>
            <a:ln w="9525" cap="flat" cmpd="sng">
              <a:solidFill>
                <a:srgbClr val="D9D9D9"/>
              </a:solidFill>
              <a:prstDash val="dot"/>
              <a:round/>
              <a:headEnd type="none" w="sm" len="sm"/>
              <a:tailEnd type="none" w="sm" len="sm"/>
            </a:ln>
          </p:spPr>
        </p:cxnSp>
        <p:sp>
          <p:nvSpPr>
            <p:cNvPr id="273" name="Google Shape;273;p39"/>
            <p:cNvSpPr txBox="1"/>
            <p:nvPr/>
          </p:nvSpPr>
          <p:spPr>
            <a:xfrm>
              <a:off x="3863250" y="2909744"/>
              <a:ext cx="1417500" cy="1582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r>
                <a:rPr lang="es-MX" sz="1300" dirty="0">
                  <a:solidFill>
                    <a:schemeClr val="dk1"/>
                  </a:solidFill>
                  <a:latin typeface="Inter"/>
                  <a:ea typeface="Inter"/>
                  <a:cs typeface="Inter"/>
                  <a:sym typeface="Inter"/>
                </a:rPr>
                <a:t>Los criterios de inclusión se ampliaron para garantizar que solo se indexen revistas confiables.</a:t>
              </a: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74" name="Google Shape;274;p39"/>
            <p:cNvSpPr txBox="1"/>
            <p:nvPr/>
          </p:nvSpPr>
          <p:spPr>
            <a:xfrm>
              <a:off x="3863250" y="2441107"/>
              <a:ext cx="871200" cy="26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2014</a:t>
              </a:r>
              <a:endParaRPr sz="13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</p:grpSp>
      <p:grpSp>
        <p:nvGrpSpPr>
          <p:cNvPr id="275" name="Google Shape;275;p39"/>
          <p:cNvGrpSpPr/>
          <p:nvPr/>
        </p:nvGrpSpPr>
        <p:grpSpPr>
          <a:xfrm>
            <a:off x="1828800" y="1527227"/>
            <a:ext cx="1828800" cy="3616327"/>
            <a:chOff x="0" y="2295575"/>
            <a:chExt cx="1828800" cy="2847950"/>
          </a:xfrm>
        </p:grpSpPr>
        <p:sp>
          <p:nvSpPr>
            <p:cNvPr id="276" name="Google Shape;276;p39"/>
            <p:cNvSpPr/>
            <p:nvPr/>
          </p:nvSpPr>
          <p:spPr>
            <a:xfrm>
              <a:off x="0" y="2823925"/>
              <a:ext cx="1828800" cy="23196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9"/>
            <p:cNvSpPr/>
            <p:nvPr/>
          </p:nvSpPr>
          <p:spPr>
            <a:xfrm>
              <a:off x="0" y="2295575"/>
              <a:ext cx="1828800" cy="53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278;p39"/>
            <p:cNvSpPr txBox="1"/>
            <p:nvPr/>
          </p:nvSpPr>
          <p:spPr>
            <a:xfrm>
              <a:off x="205650" y="2905909"/>
              <a:ext cx="1417500" cy="1186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es-MX" sz="1300" dirty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Pronto se convirtió en el principal índice de revistas de acceso abierto.</a:t>
              </a:r>
            </a:p>
          </p:txBody>
        </p:sp>
        <p:sp>
          <p:nvSpPr>
            <p:cNvPr id="279" name="Google Shape;279;p39"/>
            <p:cNvSpPr txBox="1"/>
            <p:nvPr/>
          </p:nvSpPr>
          <p:spPr>
            <a:xfrm>
              <a:off x="205650" y="2441107"/>
              <a:ext cx="871200" cy="26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endParaRPr sz="1000">
                <a:solidFill>
                  <a:srgbClr val="1B786E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cxnSp>
          <p:nvCxnSpPr>
            <p:cNvPr id="280" name="Google Shape;280;p39"/>
            <p:cNvCxnSpPr/>
            <p:nvPr/>
          </p:nvCxnSpPr>
          <p:spPr>
            <a:xfrm>
              <a:off x="1828800" y="2295575"/>
              <a:ext cx="0" cy="2837400"/>
            </a:xfrm>
            <a:prstGeom prst="straightConnector1">
              <a:avLst/>
            </a:prstGeom>
            <a:noFill/>
            <a:ln w="9525" cap="flat" cmpd="sng">
              <a:solidFill>
                <a:srgbClr val="83E3D9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grpSp>
        <p:nvGrpSpPr>
          <p:cNvPr id="281" name="Google Shape;281;p39"/>
          <p:cNvGrpSpPr/>
          <p:nvPr/>
        </p:nvGrpSpPr>
        <p:grpSpPr>
          <a:xfrm>
            <a:off x="0" y="1527078"/>
            <a:ext cx="1828800" cy="3616327"/>
            <a:chOff x="0" y="2295575"/>
            <a:chExt cx="1828800" cy="2847950"/>
          </a:xfrm>
        </p:grpSpPr>
        <p:sp>
          <p:nvSpPr>
            <p:cNvPr id="282" name="Google Shape;282;p39"/>
            <p:cNvSpPr/>
            <p:nvPr/>
          </p:nvSpPr>
          <p:spPr>
            <a:xfrm>
              <a:off x="0" y="2823925"/>
              <a:ext cx="1828800" cy="23196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39"/>
            <p:cNvSpPr/>
            <p:nvPr/>
          </p:nvSpPr>
          <p:spPr>
            <a:xfrm>
              <a:off x="0" y="2295575"/>
              <a:ext cx="1828800" cy="537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4" name="Google Shape;284;p39"/>
            <p:cNvSpPr txBox="1"/>
            <p:nvPr/>
          </p:nvSpPr>
          <p:spPr>
            <a:xfrm>
              <a:off x="205650" y="2909744"/>
              <a:ext cx="1417500" cy="79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lvl="0"/>
              <a:r>
                <a:rPr lang="es-MX" sz="1300" dirty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Fundado en 2003 durante los “años de la Innovación" del acceso abierto.</a:t>
              </a:r>
            </a:p>
          </p:txBody>
        </p:sp>
        <p:sp>
          <p:nvSpPr>
            <p:cNvPr id="285" name="Google Shape;285;p39"/>
            <p:cNvSpPr txBox="1"/>
            <p:nvPr/>
          </p:nvSpPr>
          <p:spPr>
            <a:xfrm>
              <a:off x="205650" y="2441107"/>
              <a:ext cx="871200" cy="26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l" rtl="0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Inter SemiBold"/>
                  <a:ea typeface="Inter SemiBold"/>
                  <a:cs typeface="Inter SemiBold"/>
                  <a:sym typeface="Inter SemiBold"/>
                </a:rPr>
                <a:t>2003</a:t>
              </a:r>
              <a:endParaRPr sz="1300">
                <a:solidFill>
                  <a:schemeClr val="dk1"/>
                </a:solidFill>
                <a:latin typeface="Inter SemiBold"/>
                <a:ea typeface="Inter SemiBold"/>
                <a:cs typeface="Inter SemiBold"/>
                <a:sym typeface="Inter SemiBold"/>
              </a:endParaRPr>
            </a:p>
          </p:txBody>
        </p:sp>
        <p:cxnSp>
          <p:nvCxnSpPr>
            <p:cNvPr id="286" name="Google Shape;286;p39"/>
            <p:cNvCxnSpPr/>
            <p:nvPr/>
          </p:nvCxnSpPr>
          <p:spPr>
            <a:xfrm>
              <a:off x="1828800" y="2295575"/>
              <a:ext cx="0" cy="2837400"/>
            </a:xfrm>
            <a:prstGeom prst="straightConnector1">
              <a:avLst/>
            </a:prstGeom>
            <a:noFill/>
            <a:ln w="9525" cap="flat" cmpd="sng">
              <a:solidFill>
                <a:srgbClr val="83E3D9"/>
              </a:solidFill>
              <a:prstDash val="dot"/>
              <a:round/>
              <a:headEnd type="none" w="sm" len="sm"/>
              <a:tailEnd type="none" w="sm" len="sm"/>
            </a:ln>
          </p:spPr>
        </p:cxnSp>
      </p:grpSp>
      <p:sp>
        <p:nvSpPr>
          <p:cNvPr id="3" name="CuadroTexto 2">
            <a:extLst>
              <a:ext uri="{FF2B5EF4-FFF2-40B4-BE49-F238E27FC236}">
                <a16:creationId xmlns:a16="http://schemas.microsoft.com/office/drawing/2014/main" id="{115BE180-80A7-1666-33DF-588068BD6F8B}"/>
              </a:ext>
            </a:extLst>
          </p:cNvPr>
          <p:cNvSpPr txBox="1"/>
          <p:nvPr/>
        </p:nvSpPr>
        <p:spPr>
          <a:xfrm>
            <a:off x="7521828" y="2159291"/>
            <a:ext cx="1483378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MX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Integrado en las políticas de acceso abierto y los flujos de trabajo de los financiadores en todo el mundo, por ejemplo, Plan S </a:t>
            </a:r>
            <a:r>
              <a:rPr lang="es-MX" sz="1200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Journal</a:t>
            </a:r>
            <a:r>
              <a:rPr lang="es-MX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  <a:r>
              <a:rPr lang="es-MX" sz="1200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Checker</a:t>
            </a:r>
            <a:r>
              <a:rPr lang="es-MX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Tool, </a:t>
            </a:r>
            <a:r>
              <a:rPr lang="es-MX" sz="1200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the</a:t>
            </a:r>
            <a:r>
              <a:rPr lang="es-MX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South </a:t>
            </a:r>
            <a:r>
              <a:rPr lang="es-MX" sz="1200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African</a:t>
            </a:r>
            <a:r>
              <a:rPr lang="es-MX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DHET </a:t>
            </a:r>
            <a:r>
              <a:rPr lang="es-MX" sz="1200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list</a:t>
            </a:r>
            <a:r>
              <a:rPr lang="es-MX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 y </a:t>
            </a:r>
            <a:r>
              <a:rPr lang="es-MX" sz="1200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Renacyt</a:t>
            </a:r>
            <a:r>
              <a:rPr lang="es-MX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, </a:t>
            </a:r>
            <a:r>
              <a:rPr lang="es-MX" sz="1200" dirty="0" err="1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Peru</a:t>
            </a:r>
            <a:r>
              <a:rPr lang="es-MX" sz="1200" dirty="0">
                <a:solidFill>
                  <a:schemeClr val="dk1"/>
                </a:solidFill>
                <a:latin typeface="Inter"/>
                <a:ea typeface="Inter"/>
                <a:cs typeface="Inter"/>
                <a:sym typeface="Inter"/>
              </a:rPr>
              <a:t>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40"/>
          <p:cNvSpPr txBox="1">
            <a:spLocks noGrp="1"/>
          </p:cNvSpPr>
          <p:nvPr>
            <p:ph type="title"/>
          </p:nvPr>
        </p:nvSpPr>
        <p:spPr>
          <a:xfrm>
            <a:off x="727650" y="411600"/>
            <a:ext cx="7688700" cy="5352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3" name="Google Shape;293;p40"/>
          <p:cNvSpPr txBox="1">
            <a:spLocks noGrp="1"/>
          </p:cNvSpPr>
          <p:nvPr>
            <p:ph type="body" idx="1"/>
          </p:nvPr>
        </p:nvSpPr>
        <p:spPr>
          <a:xfrm>
            <a:off x="727650" y="1586050"/>
            <a:ext cx="7688700" cy="22611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94" name="Google Shape;294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86918"/>
            <a:ext cx="9144000" cy="4169664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40"/>
          <p:cNvSpPr/>
          <p:nvPr/>
        </p:nvSpPr>
        <p:spPr>
          <a:xfrm>
            <a:off x="4572600" y="1270850"/>
            <a:ext cx="4295100" cy="2412600"/>
          </a:xfrm>
          <a:prstGeom prst="rect">
            <a:avLst/>
          </a:prstGeom>
          <a:noFill/>
          <a:ln w="38100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1"/>
          <p:cNvSpPr txBox="1">
            <a:spLocks noGrp="1"/>
          </p:cNvSpPr>
          <p:nvPr>
            <p:ph type="title"/>
          </p:nvPr>
        </p:nvSpPr>
        <p:spPr>
          <a:xfrm>
            <a:off x="721225" y="627550"/>
            <a:ext cx="8042700" cy="5847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/>
              <a:t>DOAJ: </a:t>
            </a:r>
            <a:r>
              <a:rPr lang="en-GB" dirty="0" err="1"/>
              <a:t>modelo</a:t>
            </a:r>
            <a:r>
              <a:rPr lang="en-GB" dirty="0"/>
              <a:t> </a:t>
            </a:r>
            <a:r>
              <a:rPr lang="en-GB" dirty="0" err="1"/>
              <a:t>agnóstico</a:t>
            </a:r>
            <a:endParaRPr dirty="0"/>
          </a:p>
        </p:txBody>
      </p:sp>
      <p:sp>
        <p:nvSpPr>
          <p:cNvPr id="301" name="Google Shape;301;p41"/>
          <p:cNvSpPr txBox="1">
            <a:spLocks noGrp="1"/>
          </p:cNvSpPr>
          <p:nvPr>
            <p:ph type="body" idx="1"/>
          </p:nvPr>
        </p:nvSpPr>
        <p:spPr>
          <a:xfrm>
            <a:off x="1272300" y="1528400"/>
            <a:ext cx="3593400" cy="12966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/>
              <a:t>67% de las revistas en DOAJ no cobran APCs, y son:</a:t>
            </a: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03" name="Google Shape;30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0225" y="3740500"/>
            <a:ext cx="202074" cy="20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41"/>
          <p:cNvPicPr preferRelativeResize="0"/>
          <p:nvPr/>
        </p:nvPicPr>
        <p:blipFill rotWithShape="1">
          <a:blip r:embed="rId4">
            <a:alphaModFix/>
          </a:blip>
          <a:srcRect l="1312"/>
          <a:stretch/>
        </p:blipFill>
        <p:spPr>
          <a:xfrm rot="6650072">
            <a:off x="1015464" y="3043341"/>
            <a:ext cx="268525" cy="135611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1"/>
          <p:cNvSpPr txBox="1"/>
          <p:nvPr/>
        </p:nvSpPr>
        <p:spPr>
          <a:xfrm>
            <a:off x="1339375" y="2869650"/>
            <a:ext cx="3102900" cy="11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Diamante</a:t>
            </a:r>
            <a:endParaRPr sz="21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o</a:t>
            </a:r>
            <a:endParaRPr sz="21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10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“Subscribe to open”</a:t>
            </a:r>
            <a:endParaRPr sz="2100">
              <a:solidFill>
                <a:schemeClr val="dk1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878A7BF6-8AC1-5CB3-33D3-DF86F8208C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6993" y="2694094"/>
            <a:ext cx="4887007" cy="171473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42"/>
          <p:cNvSpPr txBox="1">
            <a:spLocks noGrp="1"/>
          </p:cNvSpPr>
          <p:nvPr>
            <p:ph type="title"/>
          </p:nvPr>
        </p:nvSpPr>
        <p:spPr>
          <a:xfrm>
            <a:off x="729450" y="480450"/>
            <a:ext cx="7688700" cy="5352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chemeClr val="accent2"/>
                </a:solidFill>
              </a:rPr>
              <a:t>DOAJ y la </a:t>
            </a:r>
            <a:r>
              <a:rPr lang="en-GB" dirty="0" err="1">
                <a:solidFill>
                  <a:schemeClr val="accent2"/>
                </a:solidFill>
              </a:rPr>
              <a:t>comunidad</a:t>
            </a:r>
            <a:endParaRPr dirty="0">
              <a:solidFill>
                <a:schemeClr val="accent2"/>
              </a:solidFill>
            </a:endParaRPr>
          </a:p>
        </p:txBody>
      </p:sp>
      <p:sp>
        <p:nvSpPr>
          <p:cNvPr id="311" name="Google Shape;311;p42"/>
          <p:cNvSpPr txBox="1">
            <a:spLocks noGrp="1"/>
          </p:cNvSpPr>
          <p:nvPr>
            <p:ph type="body" idx="1"/>
          </p:nvPr>
        </p:nvSpPr>
        <p:spPr>
          <a:xfrm>
            <a:off x="729450" y="1432975"/>
            <a:ext cx="3527100" cy="35559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>
              <a:solidFill>
                <a:srgbClr val="00000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312" name="Google Shape;31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9450" y="1931750"/>
            <a:ext cx="3527175" cy="294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444" y="2701950"/>
            <a:ext cx="2680500" cy="1028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05242" y="4101592"/>
            <a:ext cx="2813574" cy="692201"/>
          </a:xfrm>
          <a:prstGeom prst="rect">
            <a:avLst/>
          </a:prstGeom>
          <a:noFill/>
          <a:ln>
            <a:noFill/>
          </a:ln>
        </p:spPr>
      </p:pic>
      <p:sp>
        <p:nvSpPr>
          <p:cNvPr id="315" name="Google Shape;315;p42"/>
          <p:cNvSpPr txBox="1">
            <a:spLocks noGrp="1"/>
          </p:cNvSpPr>
          <p:nvPr>
            <p:ph type="body" idx="1"/>
          </p:nvPr>
        </p:nvSpPr>
        <p:spPr>
          <a:xfrm>
            <a:off x="6551075" y="480450"/>
            <a:ext cx="3527100" cy="35559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16" name="Google Shape;316;p4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63248" y="1655525"/>
            <a:ext cx="1881197" cy="84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42"/>
          <p:cNvPicPr preferRelativeResize="0"/>
          <p:nvPr/>
        </p:nvPicPr>
        <p:blipFill rotWithShape="1">
          <a:blip r:embed="rId7">
            <a:alphaModFix/>
          </a:blip>
          <a:srcRect r="49982"/>
          <a:stretch/>
        </p:blipFill>
        <p:spPr>
          <a:xfrm>
            <a:off x="4463252" y="2701950"/>
            <a:ext cx="2190172" cy="846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17738" y="3730225"/>
            <a:ext cx="1881200" cy="671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55193" y="845700"/>
            <a:ext cx="1488935" cy="1380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4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003775" y="4055763"/>
            <a:ext cx="1766626" cy="78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4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6860120" y="2567663"/>
            <a:ext cx="1488950" cy="1115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43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GB" dirty="0" err="1"/>
              <a:t>Estadísticas</a:t>
            </a:r>
            <a:r>
              <a:rPr lang="en-GB" dirty="0"/>
              <a:t> DOAJ 2022-2023: Open, global, trusted</a:t>
            </a:r>
            <a:endParaRPr dirty="0"/>
          </a:p>
        </p:txBody>
      </p:sp>
      <p:pic>
        <p:nvPicPr>
          <p:cNvPr id="327" name="Google Shape;327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80025" y="663337"/>
            <a:ext cx="1307699" cy="1307701"/>
          </a:xfrm>
          <a:prstGeom prst="rect">
            <a:avLst/>
          </a:prstGeom>
          <a:noFill/>
          <a:ln>
            <a:noFill/>
          </a:ln>
        </p:spPr>
      </p:pic>
      <p:sp>
        <p:nvSpPr>
          <p:cNvPr id="328" name="Google Shape;328;p43"/>
          <p:cNvSpPr txBox="1"/>
          <p:nvPr/>
        </p:nvSpPr>
        <p:spPr>
          <a:xfrm>
            <a:off x="729325" y="2383675"/>
            <a:ext cx="1886400" cy="18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282624"/>
                </a:solidFill>
                <a:latin typeface="Inter"/>
                <a:ea typeface="Inter"/>
                <a:cs typeface="Inter"/>
                <a:sym typeface="Inter"/>
              </a:rPr>
              <a:t>8,000 </a:t>
            </a:r>
            <a:r>
              <a:rPr lang="en-GB" sz="1800" b="0" i="0" u="none" strike="noStrike" cap="none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ap</a:t>
            </a:r>
            <a:r>
              <a:rPr lang="en-GB" sz="1800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licaciones y</a:t>
            </a:r>
            <a:r>
              <a:rPr lang="en-GB" sz="1800" b="0" i="0" u="none" strike="noStrike" cap="none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 </a:t>
            </a:r>
            <a:r>
              <a:rPr lang="en-GB" sz="1800" b="1" i="0" u="none" strike="noStrike" cap="none">
                <a:solidFill>
                  <a:srgbClr val="282624"/>
                </a:solidFill>
                <a:latin typeface="Inter"/>
                <a:ea typeface="Inter"/>
                <a:cs typeface="Inter"/>
                <a:sym typeface="Inter"/>
              </a:rPr>
              <a:t>1,725</a:t>
            </a:r>
            <a:r>
              <a:rPr lang="en-GB" sz="1800" b="0" i="0" u="none" strike="noStrike" cap="none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 </a:t>
            </a:r>
            <a:r>
              <a:rPr lang="en-GB" sz="1800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actualizaciones de revistas indexadas</a:t>
            </a:r>
            <a:endParaRPr sz="1800" b="0" i="0" u="none" strike="noStrike" cap="none">
              <a:solidFill>
                <a:srgbClr val="282624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29" name="Google Shape;329;p43"/>
          <p:cNvSpPr txBox="1"/>
          <p:nvPr/>
        </p:nvSpPr>
        <p:spPr>
          <a:xfrm>
            <a:off x="2615725" y="2383675"/>
            <a:ext cx="1886400" cy="18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>
                <a:solidFill>
                  <a:srgbClr val="282624"/>
                </a:solidFill>
                <a:latin typeface="Inter"/>
                <a:ea typeface="Inter"/>
                <a:cs typeface="Inter"/>
                <a:sym typeface="Inter"/>
              </a:rPr>
              <a:t>26</a:t>
            </a:r>
            <a:r>
              <a:rPr lang="en-GB" sz="1800" b="1" i="0" u="none" strike="noStrike" cap="none">
                <a:solidFill>
                  <a:srgbClr val="282624"/>
                </a:solidFill>
                <a:latin typeface="Inter"/>
                <a:ea typeface="Inter"/>
                <a:cs typeface="Inter"/>
                <a:sym typeface="Inter"/>
              </a:rPr>
              <a:t>% </a:t>
            </a:r>
            <a:r>
              <a:rPr lang="en-GB" sz="1800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de aplicaciones exitosas</a:t>
            </a:r>
            <a:endParaRPr sz="1800" b="0" i="0" u="none" strike="noStrike" cap="none">
              <a:solidFill>
                <a:srgbClr val="282624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30" name="Google Shape;330;p43"/>
          <p:cNvSpPr txBox="1"/>
          <p:nvPr/>
        </p:nvSpPr>
        <p:spPr>
          <a:xfrm>
            <a:off x="4502125" y="2383675"/>
            <a:ext cx="1886400" cy="18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Devolución de</a:t>
            </a:r>
            <a:r>
              <a:rPr lang="en-GB" sz="1800" b="1">
                <a:solidFill>
                  <a:srgbClr val="282624"/>
                </a:solidFill>
                <a:latin typeface="Inter"/>
                <a:ea typeface="Inter"/>
                <a:cs typeface="Inter"/>
                <a:sym typeface="Inter"/>
              </a:rPr>
              <a:t> menos de tres </a:t>
            </a:r>
            <a:r>
              <a:rPr lang="en-GB" sz="1800" b="1" i="0" u="none" strike="noStrike" cap="none">
                <a:solidFill>
                  <a:srgbClr val="282624"/>
                </a:solidFill>
                <a:latin typeface="Inter"/>
                <a:ea typeface="Inter"/>
                <a:cs typeface="Inter"/>
                <a:sym typeface="Inter"/>
              </a:rPr>
              <a:t> m</a:t>
            </a:r>
            <a:r>
              <a:rPr lang="en-GB" sz="1800" b="1">
                <a:solidFill>
                  <a:srgbClr val="282624"/>
                </a:solidFill>
                <a:latin typeface="Inter"/>
                <a:ea typeface="Inter"/>
                <a:cs typeface="Inter"/>
                <a:sym typeface="Inter"/>
              </a:rPr>
              <a:t>ese</a:t>
            </a:r>
            <a:r>
              <a:rPr lang="en-GB" sz="1800" b="1" i="0" u="none" strike="noStrike" cap="none">
                <a:solidFill>
                  <a:srgbClr val="282624"/>
                </a:solidFill>
                <a:latin typeface="Inter"/>
                <a:ea typeface="Inter"/>
                <a:cs typeface="Inter"/>
                <a:sym typeface="Inter"/>
              </a:rPr>
              <a:t>s</a:t>
            </a:r>
            <a:endParaRPr sz="1800" b="1" i="0" u="none" strike="noStrike" cap="none">
              <a:solidFill>
                <a:srgbClr val="28262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31" name="Google Shape;331;p43"/>
          <p:cNvSpPr txBox="1"/>
          <p:nvPr/>
        </p:nvSpPr>
        <p:spPr>
          <a:xfrm>
            <a:off x="6388525" y="2383675"/>
            <a:ext cx="1886400" cy="18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>
                <a:solidFill>
                  <a:srgbClr val="282624"/>
                </a:solidFill>
                <a:latin typeface="Inter"/>
                <a:ea typeface="Inter"/>
                <a:cs typeface="Inter"/>
                <a:sym typeface="Inter"/>
              </a:rPr>
              <a:t>20</a:t>
            </a:r>
            <a:r>
              <a:rPr lang="en-GB" sz="1800" b="0" i="0" u="none" strike="noStrike" cap="none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 staff fijo, </a:t>
            </a:r>
            <a:r>
              <a:rPr lang="en-GB" sz="1800" b="1">
                <a:solidFill>
                  <a:srgbClr val="282624"/>
                </a:solidFill>
                <a:latin typeface="Inter"/>
                <a:ea typeface="Inter"/>
                <a:cs typeface="Inter"/>
                <a:sym typeface="Inter"/>
              </a:rPr>
              <a:t>&gt;100</a:t>
            </a:r>
            <a:r>
              <a:rPr lang="en-GB" sz="1800" b="0" i="0" u="none" strike="noStrike" cap="none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 editor</a:t>
            </a:r>
            <a:r>
              <a:rPr lang="en-GB" sz="1800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es voluntarios y</a:t>
            </a:r>
            <a:r>
              <a:rPr lang="en-GB" sz="1800" b="0" i="0" u="none" strike="noStrike" cap="none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 </a:t>
            </a:r>
            <a:r>
              <a:rPr lang="en-GB" sz="1800" b="1" i="0" u="none" strike="noStrike" cap="none">
                <a:solidFill>
                  <a:srgbClr val="282624"/>
                </a:solidFill>
                <a:latin typeface="Inter"/>
                <a:ea typeface="Inter"/>
                <a:cs typeface="Inter"/>
                <a:sym typeface="Inter"/>
              </a:rPr>
              <a:t>2</a:t>
            </a:r>
            <a:r>
              <a:rPr lang="en-GB" sz="1800" b="1">
                <a:solidFill>
                  <a:srgbClr val="282624"/>
                </a:solidFill>
                <a:latin typeface="Inter"/>
                <a:ea typeface="Inter"/>
                <a:cs typeface="Inter"/>
                <a:sym typeface="Inter"/>
              </a:rPr>
              <a:t>1</a:t>
            </a:r>
            <a:r>
              <a:rPr lang="en-GB" sz="1800" b="0" i="0" u="none" strike="noStrike" cap="none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 </a:t>
            </a:r>
            <a:r>
              <a:rPr lang="en-GB" sz="1800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embajadores</a:t>
            </a:r>
            <a:endParaRPr sz="1800" b="0" i="0" u="none" strike="noStrike" cap="none">
              <a:solidFill>
                <a:srgbClr val="282624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32" name="Google Shape;332;p43"/>
          <p:cNvSpPr txBox="1"/>
          <p:nvPr/>
        </p:nvSpPr>
        <p:spPr>
          <a:xfrm>
            <a:off x="645475" y="1703438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282624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BB509283-75AA-D526-94A8-7D741FA454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94" y="0"/>
            <a:ext cx="9090212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" name="Google Shape;343;p4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52775" y="416175"/>
            <a:ext cx="5346324" cy="4132300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45"/>
          <p:cNvSpPr txBox="1">
            <a:spLocks noGrp="1"/>
          </p:cNvSpPr>
          <p:nvPr>
            <p:ph type="title"/>
          </p:nvPr>
        </p:nvSpPr>
        <p:spPr>
          <a:xfrm>
            <a:off x="727650" y="411600"/>
            <a:ext cx="76887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GB"/>
              <a:t>DOAJ y la diversidad</a:t>
            </a:r>
            <a:endParaRPr/>
          </a:p>
        </p:txBody>
      </p:sp>
      <p:sp>
        <p:nvSpPr>
          <p:cNvPr id="345" name="Google Shape;345;p45"/>
          <p:cNvSpPr txBox="1">
            <a:spLocks noGrp="1"/>
          </p:cNvSpPr>
          <p:nvPr>
            <p:ph type="body" idx="1"/>
          </p:nvPr>
        </p:nvSpPr>
        <p:spPr>
          <a:xfrm>
            <a:off x="887550" y="1286050"/>
            <a:ext cx="3187500" cy="17865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/>
              <a:t>9873 revistas que no están en Scopus o Web of Science.</a:t>
            </a:r>
            <a:endParaRPr/>
          </a:p>
        </p:txBody>
      </p:sp>
      <p:sp>
        <p:nvSpPr>
          <p:cNvPr id="346" name="Google Shape;346;p45"/>
          <p:cNvSpPr txBox="1"/>
          <p:nvPr/>
        </p:nvSpPr>
        <p:spPr>
          <a:xfrm>
            <a:off x="1570321" y="4413887"/>
            <a:ext cx="7383900" cy="58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 dirty="0">
                <a:solidFill>
                  <a:schemeClr val="dk1"/>
                </a:solidFill>
                <a:latin typeface="Inter Light"/>
                <a:ea typeface="Inter Light"/>
                <a:cs typeface="Inter Light"/>
                <a:sym typeface="Inter Light"/>
              </a:rPr>
              <a:t>https://blog.doaj.org/2023/07/06/doaj-is-confirmed-as-a-unique-platform-for-many-open-access-journals-and-a-key-index-for-african-journals/</a:t>
            </a:r>
            <a:endParaRPr sz="800" dirty="0"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Google Shape;351;p4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03450" y="496950"/>
            <a:ext cx="9605248" cy="4966768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46"/>
          <p:cNvSpPr txBox="1">
            <a:spLocks noGrp="1"/>
          </p:cNvSpPr>
          <p:nvPr>
            <p:ph type="title" idx="4294967295"/>
          </p:nvPr>
        </p:nvSpPr>
        <p:spPr>
          <a:xfrm>
            <a:off x="727650" y="56418"/>
            <a:ext cx="7688700" cy="36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sp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GB" sz="1400"/>
              <a:t>Alcance geográfico de DOAJ</a:t>
            </a:r>
            <a:endParaRPr sz="1400"/>
          </a:p>
        </p:txBody>
      </p:sp>
      <p:sp>
        <p:nvSpPr>
          <p:cNvPr id="353" name="Google Shape;353;p46"/>
          <p:cNvSpPr txBox="1">
            <a:spLocks noGrp="1"/>
          </p:cNvSpPr>
          <p:nvPr>
            <p:ph type="body" idx="1"/>
          </p:nvPr>
        </p:nvSpPr>
        <p:spPr>
          <a:xfrm>
            <a:off x="4154775" y="4794350"/>
            <a:ext cx="4913100" cy="4416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highlight>
                  <a:srgbClr val="FFFFFF"/>
                </a:highlight>
              </a:rPr>
              <a:t>Data collected from DOAJ 2023-03-14 from database created by Ikhwan Arief, </a:t>
            </a:r>
            <a:endParaRPr sz="800">
              <a:highlight>
                <a:srgbClr val="FFFFFF"/>
              </a:highlight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highlight>
                  <a:srgbClr val="FFFFFF"/>
                </a:highlight>
              </a:rPr>
              <a:t>DOAJ Ambassador   https://ejournal.unand.ac.id/node/115</a:t>
            </a:r>
            <a:endParaRPr sz="800"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7"/>
          <p:cNvSpPr txBox="1">
            <a:spLocks noGrp="1"/>
          </p:cNvSpPr>
          <p:nvPr>
            <p:ph type="title"/>
          </p:nvPr>
        </p:nvSpPr>
        <p:spPr>
          <a:xfrm>
            <a:off x="727650" y="411600"/>
            <a:ext cx="7688700" cy="5352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9" name="Google Shape;359;p47"/>
          <p:cNvSpPr txBox="1">
            <a:spLocks noGrp="1"/>
          </p:cNvSpPr>
          <p:nvPr>
            <p:ph type="body" idx="1"/>
          </p:nvPr>
        </p:nvSpPr>
        <p:spPr>
          <a:xfrm>
            <a:off x="727650" y="1586050"/>
            <a:ext cx="7688700" cy="22611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360" name="Google Shape;360;p4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7650" y="294380"/>
            <a:ext cx="7443525" cy="40184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9"/>
          <p:cNvSpPr txBox="1">
            <a:spLocks noGrp="1"/>
          </p:cNvSpPr>
          <p:nvPr>
            <p:ph type="title"/>
          </p:nvPr>
        </p:nvSpPr>
        <p:spPr>
          <a:xfrm>
            <a:off x="729450" y="1318650"/>
            <a:ext cx="7688400" cy="53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en-GB"/>
              <a:t>Mucho trabajo por hacer en DOAJ</a:t>
            </a:r>
            <a:endParaRPr/>
          </a:p>
        </p:txBody>
      </p:sp>
      <p:sp>
        <p:nvSpPr>
          <p:cNvPr id="375" name="Google Shape;375;p49"/>
          <p:cNvSpPr txBox="1"/>
          <p:nvPr/>
        </p:nvSpPr>
        <p:spPr>
          <a:xfrm>
            <a:off x="1503750" y="2078875"/>
            <a:ext cx="2519400" cy="7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PKP:  26.500 OJS de </a:t>
            </a:r>
            <a:r>
              <a:rPr lang="en-GB" sz="1800" dirty="0" err="1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revistas</a:t>
            </a:r>
            <a:endParaRPr sz="1800" dirty="0">
              <a:solidFill>
                <a:srgbClr val="282624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76" name="Google Shape;376;p49"/>
          <p:cNvSpPr txBox="1"/>
          <p:nvPr/>
        </p:nvSpPr>
        <p:spPr>
          <a:xfrm>
            <a:off x="1503750" y="3220000"/>
            <a:ext cx="3407700" cy="9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OA Diamond Journals Study** 17-29.000 </a:t>
            </a:r>
            <a:r>
              <a:rPr lang="en-GB" sz="1800" dirty="0" err="1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revistas</a:t>
            </a:r>
            <a:endParaRPr sz="1800" dirty="0">
              <a:solidFill>
                <a:srgbClr val="282624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77" name="Google Shape;377;p49"/>
          <p:cNvSpPr txBox="1"/>
          <p:nvPr/>
        </p:nvSpPr>
        <p:spPr>
          <a:xfrm>
            <a:off x="5645125" y="2078875"/>
            <a:ext cx="2751000" cy="9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Solo 287 </a:t>
            </a:r>
            <a:r>
              <a:rPr lang="en-GB" sz="1800" dirty="0" err="1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revistas</a:t>
            </a:r>
            <a:r>
              <a:rPr lang="en-GB" sz="1800" dirty="0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 de Africa </a:t>
            </a:r>
            <a:endParaRPr sz="1800" dirty="0">
              <a:solidFill>
                <a:srgbClr val="282624"/>
              </a:solidFill>
              <a:latin typeface="Inter Light"/>
              <a:ea typeface="Inter Light"/>
              <a:cs typeface="Inter Light"/>
              <a:sym typeface="Inter Light"/>
            </a:endParaRPr>
          </a:p>
        </p:txBody>
      </p:sp>
      <p:sp>
        <p:nvSpPr>
          <p:cNvPr id="378" name="Google Shape;378;p49"/>
          <p:cNvSpPr txBox="1"/>
          <p:nvPr/>
        </p:nvSpPr>
        <p:spPr>
          <a:xfrm>
            <a:off x="5616475" y="3220000"/>
            <a:ext cx="2655900" cy="9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 dirty="0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Falta un </a:t>
            </a:r>
            <a:r>
              <a:rPr lang="en-GB" sz="1800" dirty="0" err="1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enorme</a:t>
            </a:r>
            <a:r>
              <a:rPr lang="en-GB" sz="1800" dirty="0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 </a:t>
            </a:r>
            <a:r>
              <a:rPr lang="en-GB" sz="1800" dirty="0" err="1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porcentaje</a:t>
            </a:r>
            <a:r>
              <a:rPr lang="en-GB" sz="1800" dirty="0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 de </a:t>
            </a:r>
            <a:r>
              <a:rPr lang="en-GB" sz="1800" dirty="0" err="1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revistas</a:t>
            </a:r>
            <a:r>
              <a:rPr lang="en-GB" sz="1800" dirty="0">
                <a:solidFill>
                  <a:srgbClr val="282624"/>
                </a:solidFill>
                <a:latin typeface="Inter Light"/>
                <a:ea typeface="Inter Light"/>
                <a:cs typeface="Inter Light"/>
                <a:sym typeface="Inter Light"/>
              </a:rPr>
              <a:t> del Sur Global.</a:t>
            </a:r>
            <a:endParaRPr sz="1800" b="1" dirty="0">
              <a:solidFill>
                <a:srgbClr val="282624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79" name="Google Shape;379;p49"/>
          <p:cNvSpPr txBox="1"/>
          <p:nvPr/>
        </p:nvSpPr>
        <p:spPr>
          <a:xfrm>
            <a:off x="1381950" y="4618850"/>
            <a:ext cx="7850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1A1A1A"/>
                </a:solidFill>
                <a:highlight>
                  <a:srgbClr val="FFFFFF"/>
                </a:highlight>
              </a:rPr>
              <a:t>*Saurabh Khanna, Jon Ball, Juan Pablo Alperin, John Willinsky; Recalibrating the scope of scholarly publishing: A modest step in a vast decolonization process. </a:t>
            </a:r>
            <a:r>
              <a:rPr lang="en-GB" sz="600" i="1">
                <a:solidFill>
                  <a:srgbClr val="1A1A1A"/>
                </a:solidFill>
                <a:highlight>
                  <a:srgbClr val="FFFFFF"/>
                </a:highlight>
              </a:rPr>
              <a:t>Quantitative Science Studies</a:t>
            </a:r>
            <a:r>
              <a:rPr lang="en-GB" sz="600">
                <a:solidFill>
                  <a:srgbClr val="1A1A1A"/>
                </a:solidFill>
                <a:highlight>
                  <a:srgbClr val="FFFFFF"/>
                </a:highlight>
              </a:rPr>
              <a:t> 2022; 3 (4): 912–930. doi: </a:t>
            </a:r>
            <a:r>
              <a:rPr lang="en-GB" sz="600" u="sng">
                <a:solidFill>
                  <a:srgbClr val="6D6E71"/>
                </a:solidFill>
                <a:highlight>
                  <a:srgbClr val="FFFFFF"/>
                </a:highlight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https://doi.org/10.1162/qss_a_00228</a:t>
            </a:r>
            <a:endParaRPr sz="400">
              <a:latin typeface="Inter Light"/>
              <a:ea typeface="Inter Light"/>
              <a:cs typeface="Inter Light"/>
              <a:sym typeface="Inter Light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solidFill>
                  <a:srgbClr val="333333"/>
                </a:solidFill>
                <a:highlight>
                  <a:srgbClr val="FEFDFD"/>
                </a:highlight>
                <a:latin typeface="Roboto"/>
                <a:ea typeface="Roboto"/>
                <a:cs typeface="Roboto"/>
                <a:sym typeface="Roboto"/>
              </a:rPr>
              <a:t>** Bosman, Jeroen, Frantsvåg, Jan Erik, Kramer, Bianca, Langlais, Pierre-Carl, &amp; Proudman, Vanessa. (2021). OA Diamond Journals Study. Part 1: Findings. Zenodo. </a:t>
            </a:r>
            <a:r>
              <a:rPr lang="en-GB" sz="600" u="sng">
                <a:solidFill>
                  <a:schemeClr val="hlink"/>
                </a:solidFill>
                <a:highlight>
                  <a:srgbClr val="FEFDFD"/>
                </a:highlight>
                <a:latin typeface="Roboto"/>
                <a:ea typeface="Roboto"/>
                <a:cs typeface="Roboto"/>
                <a:sym typeface="Roboto"/>
                <a:hlinkClick r:id="rId4"/>
              </a:rPr>
              <a:t>https://doi.org/10.5281/zenodo.4558704</a:t>
            </a:r>
            <a:endParaRPr sz="600">
              <a:highlight>
                <a:srgbClr val="FEFDFD"/>
              </a:highlight>
              <a:latin typeface="Inter Light"/>
              <a:ea typeface="Inter Light"/>
              <a:cs typeface="Inter Light"/>
              <a:sym typeface="Inter Light"/>
            </a:endParaRPr>
          </a:p>
        </p:txBody>
      </p:sp>
      <p:pic>
        <p:nvPicPr>
          <p:cNvPr id="380" name="Google Shape;380;p4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10800000">
            <a:off x="822751" y="2258238"/>
            <a:ext cx="406800" cy="408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4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049400" y="2217125"/>
            <a:ext cx="406800" cy="406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4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60574" y="3388273"/>
            <a:ext cx="406799" cy="40553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49"/>
          <p:cNvPicPr preferRelativeResize="0"/>
          <p:nvPr/>
        </p:nvPicPr>
        <p:blipFill rotWithShape="1">
          <a:blip r:embed="rId8">
            <a:alphaModFix/>
          </a:blip>
          <a:srcRect l="2581"/>
          <a:stretch/>
        </p:blipFill>
        <p:spPr>
          <a:xfrm rot="7761301">
            <a:off x="684762" y="3453841"/>
            <a:ext cx="611877" cy="3130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8"/>
          <p:cNvSpPr txBox="1">
            <a:spLocks noGrp="1"/>
          </p:cNvSpPr>
          <p:nvPr>
            <p:ph type="title"/>
          </p:nvPr>
        </p:nvSpPr>
        <p:spPr>
          <a:xfrm>
            <a:off x="727650" y="411600"/>
            <a:ext cx="7688700" cy="5352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Main/first language en  DOAJ</a:t>
            </a:r>
            <a:endParaRPr/>
          </a:p>
        </p:txBody>
      </p:sp>
      <p:pic>
        <p:nvPicPr>
          <p:cNvPr id="366" name="Google Shape;366;p48" title="Points score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52725" y="1029325"/>
            <a:ext cx="6338025" cy="3918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7" name="Google Shape;367;p4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6762" y="1658349"/>
            <a:ext cx="237850" cy="2353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4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76525" y="1221675"/>
            <a:ext cx="138322" cy="275150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48"/>
          <p:cNvSpPr/>
          <p:nvPr/>
        </p:nvSpPr>
        <p:spPr>
          <a:xfrm>
            <a:off x="1072900" y="1058750"/>
            <a:ext cx="2571900" cy="1060500"/>
          </a:xfrm>
          <a:prstGeom prst="rect">
            <a:avLst/>
          </a:prstGeom>
          <a:noFill/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0"/>
          <p:cNvSpPr txBox="1">
            <a:spLocks noGrp="1"/>
          </p:cNvSpPr>
          <p:nvPr>
            <p:ph type="title"/>
          </p:nvPr>
        </p:nvSpPr>
        <p:spPr>
          <a:xfrm>
            <a:off x="729450" y="1322450"/>
            <a:ext cx="7688400" cy="23169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latin typeface="Skeena" panose="020F0502020204030204" pitchFamily="2" charset="0"/>
              </a:rPr>
              <a:t>América Latina </a:t>
            </a:r>
            <a:r>
              <a:rPr lang="en-GB" dirty="0" err="1">
                <a:latin typeface="Skeena" panose="020F0502020204030204" pitchFamily="2" charset="0"/>
              </a:rPr>
              <a:t>en</a:t>
            </a:r>
            <a:r>
              <a:rPr lang="en-GB" dirty="0">
                <a:latin typeface="Skeena" panose="020F0502020204030204" pitchFamily="2" charset="0"/>
              </a:rPr>
              <a:t> DOAJ</a:t>
            </a:r>
            <a:endParaRPr dirty="0">
              <a:latin typeface="Skeena" panose="020F0502020204030204" pitchFamily="2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B655D9-94F7-916C-38E2-3974508B18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56A30B3-72F9-906C-7616-8BA0EC9ECE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23407"/>
            <a:ext cx="9144000" cy="4296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3533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Gráfico, Gráfico de barras&#10;&#10;Descripción generada automáticamente">
            <a:extLst>
              <a:ext uri="{FF2B5EF4-FFF2-40B4-BE49-F238E27FC236}">
                <a16:creationId xmlns:a16="http://schemas.microsoft.com/office/drawing/2014/main" id="{A9AB58C1-CE00-A4D3-D149-E1C2EB474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9670" y="0"/>
            <a:ext cx="6104659" cy="5143500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76DBD7C9-E8C1-2C7C-3580-7232FD524F27}"/>
              </a:ext>
            </a:extLst>
          </p:cNvPr>
          <p:cNvSpPr txBox="1"/>
          <p:nvPr/>
        </p:nvSpPr>
        <p:spPr>
          <a:xfrm>
            <a:off x="4686300" y="1069521"/>
            <a:ext cx="2530929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/>
              <a:t>Brasil: 1645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/>
              <a:t>Colombia:  432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/>
              <a:t>Argentina: 368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/>
              <a:t>México: 208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/>
              <a:t>Perú: 135</a:t>
            </a:r>
          </a:p>
          <a:p>
            <a:endParaRPr lang="es-U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2BAB146-927C-86DD-FBF2-494C708AF2C0}"/>
              </a:ext>
            </a:extLst>
          </p:cNvPr>
          <p:cNvSpPr txBox="1"/>
          <p:nvPr/>
        </p:nvSpPr>
        <p:spPr>
          <a:xfrm>
            <a:off x="130629" y="628650"/>
            <a:ext cx="1389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b="1" dirty="0">
                <a:solidFill>
                  <a:schemeClr val="accent3"/>
                </a:solidFill>
              </a:rPr>
              <a:t>Revistas latinoamericanas en DOAJ</a:t>
            </a:r>
            <a:endParaRPr lang="es-US" sz="800" b="1" dirty="0">
              <a:solidFill>
                <a:schemeClr val="accent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4864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54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</p:spPr>
        <p:txBody>
          <a:bodyPr spcFirstLastPara="1" wrap="square" lIns="76025" tIns="76025" rIns="76025" bIns="760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16" name="Google Shape;416;p54" title="Chart"/>
          <p:cNvPicPr preferRelativeResize="0"/>
          <p:nvPr/>
        </p:nvPicPr>
        <p:blipFill rotWithShape="1">
          <a:blip r:embed="rId3">
            <a:alphaModFix/>
          </a:blip>
          <a:srcRect l="1854" t="10273"/>
          <a:stretch/>
        </p:blipFill>
        <p:spPr>
          <a:xfrm>
            <a:off x="493662" y="264250"/>
            <a:ext cx="8159877" cy="4615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5"/>
          <p:cNvSpPr txBox="1">
            <a:spLocks noGrp="1"/>
          </p:cNvSpPr>
          <p:nvPr>
            <p:ph type="title"/>
          </p:nvPr>
        </p:nvSpPr>
        <p:spPr>
          <a:xfrm>
            <a:off x="727650" y="411600"/>
            <a:ext cx="7688700" cy="5352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1032 de 1805 revistas SciELO están en DOAJ</a:t>
            </a:r>
            <a:endParaRPr/>
          </a:p>
        </p:txBody>
      </p:sp>
      <p:pic>
        <p:nvPicPr>
          <p:cNvPr id="422" name="Google Shape;422;p55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82003" y="1409125"/>
            <a:ext cx="5767352" cy="3579250"/>
          </a:xfrm>
          <a:prstGeom prst="rect">
            <a:avLst/>
          </a:prstGeom>
          <a:noFill/>
          <a:ln>
            <a:noFill/>
          </a:ln>
        </p:spPr>
      </p:pic>
      <p:sp>
        <p:nvSpPr>
          <p:cNvPr id="423" name="Google Shape;423;p55"/>
          <p:cNvSpPr txBox="1">
            <a:spLocks noGrp="1"/>
          </p:cNvSpPr>
          <p:nvPr>
            <p:ph type="body" idx="1"/>
          </p:nvPr>
        </p:nvSpPr>
        <p:spPr>
          <a:xfrm>
            <a:off x="6382875" y="4633100"/>
            <a:ext cx="2699400" cy="427200"/>
          </a:xfrm>
          <a:prstGeom prst="rect">
            <a:avLst/>
          </a:prstGeom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 dirty="0" err="1">
                <a:latin typeface="Inter SemiBold"/>
                <a:ea typeface="Inter SemiBold"/>
                <a:cs typeface="Inter SemiBold"/>
                <a:sym typeface="Inter SemiBold"/>
              </a:rPr>
              <a:t>SciELO</a:t>
            </a:r>
            <a:r>
              <a:rPr lang="en-GB" sz="1600" dirty="0">
                <a:latin typeface="Inter SemiBold"/>
                <a:ea typeface="Inter SemiBold"/>
                <a:cs typeface="Inter SemiBold"/>
                <a:sym typeface="Inter SemiBold"/>
              </a:rPr>
              <a:t> Monitor</a:t>
            </a:r>
            <a:endParaRPr sz="700" dirty="0"/>
          </a:p>
        </p:txBody>
      </p:sp>
    </p:spTree>
    <p:extLst>
      <p:ext uri="{BB962C8B-B14F-4D97-AF65-F5344CB8AC3E}">
        <p14:creationId xmlns:p14="http://schemas.microsoft.com/office/powerpoint/2010/main" val="7871518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56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</p:spPr>
        <p:txBody>
          <a:bodyPr spcFirstLastPara="1" wrap="square" lIns="76025" tIns="76025" rIns="76025" bIns="760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0" dirty="0"/>
              <a:t>Temas</a:t>
            </a:r>
            <a:endParaRPr sz="6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9CCF67-9F05-B409-05E5-0C39A5A8F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1448E9F-9BD1-0E9D-8C49-3FE6FFA301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253"/>
            <a:ext cx="9144000" cy="4534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9129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CF79365-F87E-2B83-86D1-C15F0F9FC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415B6A1-9500-E6D0-A0E6-773FC59380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9220"/>
            <a:ext cx="9144000" cy="4505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67285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706B19-A157-F64A-5214-680DE4149F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C7EB792-7C06-93A3-0284-57690FD90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7594"/>
            <a:ext cx="9144000" cy="4548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95661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DFF9CEE-69B7-E3B1-53DD-DA6B80356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90885AB-C0E0-7813-C220-FBD2EF0C2B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157"/>
            <a:ext cx="9144000" cy="4545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4888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62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</p:spPr>
        <p:txBody>
          <a:bodyPr spcFirstLastPara="1" wrap="square" lIns="76025" tIns="76025" rIns="76025" bIns="760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300"/>
              <a:t>Revisión por pares</a:t>
            </a:r>
            <a:endParaRPr sz="430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E6D647-12FC-3E45-40C1-0BCCB5052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15D0492-1729-BE5D-FAA7-4A17B56B15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0726"/>
            <a:ext cx="9144000" cy="458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8022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3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</p:spPr>
        <p:txBody>
          <a:bodyPr spcFirstLastPara="1" wrap="square" lIns="76025" tIns="76025" rIns="76025" bIns="760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2" name="Google Shape;472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4111"/>
            <a:ext cx="9143998" cy="45752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64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</p:spPr>
        <p:txBody>
          <a:bodyPr spcFirstLastPara="1" wrap="square" lIns="76025" tIns="76025" rIns="76025" bIns="760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78" name="Google Shape;478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09983"/>
            <a:ext cx="9143999" cy="4523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66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</p:spPr>
        <p:txBody>
          <a:bodyPr spcFirstLastPara="1" wrap="square" lIns="76025" tIns="76025" rIns="76025" bIns="760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300"/>
              <a:t>Licencias Creative Commons</a:t>
            </a:r>
            <a:endParaRPr sz="430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72D477-64E2-E21B-9D55-553C8B0E9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16B0C858-C444-1416-56F7-EE505F59A0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5791"/>
            <a:ext cx="9144000" cy="455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0649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67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</p:spPr>
        <p:txBody>
          <a:bodyPr spcFirstLastPara="1" wrap="square" lIns="76025" tIns="76025" rIns="76025" bIns="760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95" name="Google Shape;495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39233"/>
            <a:ext cx="9144002" cy="4665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70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</p:spPr>
        <p:txBody>
          <a:bodyPr spcFirstLastPara="1" wrap="square" lIns="76025" tIns="76025" rIns="76025" bIns="760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13" name="Google Shape;513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97271"/>
            <a:ext cx="9143999" cy="4548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72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</p:spPr>
        <p:txBody>
          <a:bodyPr spcFirstLastPara="1" wrap="square" lIns="76025" tIns="76025" rIns="76025" bIns="760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25" name="Google Shape;525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7603"/>
            <a:ext cx="9144000" cy="45882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0BB69F-EE9B-211C-1A82-3CE4C61AD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Editoriales</a:t>
            </a:r>
          </a:p>
        </p:txBody>
      </p:sp>
    </p:spTree>
    <p:extLst>
      <p:ext uri="{BB962C8B-B14F-4D97-AF65-F5344CB8AC3E}">
        <p14:creationId xmlns:p14="http://schemas.microsoft.com/office/powerpoint/2010/main" val="31876633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C1151DF-A0D4-5377-19C4-3F82EA0305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3888F95-0E53-F57E-D074-4278E4BBD5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9092"/>
            <a:ext cx="9144000" cy="4565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51466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73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</p:spPr>
        <p:txBody>
          <a:bodyPr spcFirstLastPara="1" wrap="square" lIns="76025" tIns="76025" rIns="76025" bIns="760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300"/>
              <a:t>Lenguas de publicación</a:t>
            </a:r>
            <a:endParaRPr sz="430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2DB26F-B3F9-AE7E-2250-1A9FBF771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00C92D8-8085-B857-C795-3867A170BC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0611"/>
            <a:ext cx="9144000" cy="4602278"/>
          </a:xfrm>
          <a:prstGeom prst="rect">
            <a:avLst/>
          </a:prstGeom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67CA946A-4F82-243F-E170-974427D03F99}"/>
              </a:ext>
            </a:extLst>
          </p:cNvPr>
          <p:cNvSpPr/>
          <p:nvPr/>
        </p:nvSpPr>
        <p:spPr>
          <a:xfrm>
            <a:off x="729450" y="3673929"/>
            <a:ext cx="8267593" cy="1085850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US"/>
          </a:p>
        </p:txBody>
      </p:sp>
    </p:spTree>
    <p:extLst>
      <p:ext uri="{BB962C8B-B14F-4D97-AF65-F5344CB8AC3E}">
        <p14:creationId xmlns:p14="http://schemas.microsoft.com/office/powerpoint/2010/main" val="425024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" name="Google Shape;535;p74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</p:spPr>
        <p:txBody>
          <a:bodyPr spcFirstLastPara="1" wrap="square" lIns="76025" tIns="76025" rIns="76025" bIns="760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36" name="Google Shape;536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92376"/>
            <a:ext cx="9144001" cy="4558748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74"/>
          <p:cNvSpPr/>
          <p:nvPr/>
        </p:nvSpPr>
        <p:spPr>
          <a:xfrm>
            <a:off x="887300" y="2437425"/>
            <a:ext cx="3048900" cy="291600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77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</p:spPr>
        <p:txBody>
          <a:bodyPr spcFirstLastPara="1" wrap="square" lIns="76025" tIns="76025" rIns="76025" bIns="760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55" name="Google Shape;555;p7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82475"/>
            <a:ext cx="9143999" cy="457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78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</p:spPr>
        <p:txBody>
          <a:bodyPr spcFirstLastPara="1" wrap="square" lIns="76025" tIns="76025" rIns="76025" bIns="760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1" name="Google Shape;561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79209"/>
            <a:ext cx="9144000" cy="4585082"/>
          </a:xfrm>
          <a:prstGeom prst="rect">
            <a:avLst/>
          </a:prstGeom>
          <a:noFill/>
          <a:ln>
            <a:noFill/>
          </a:ln>
        </p:spPr>
      </p:pic>
      <p:sp>
        <p:nvSpPr>
          <p:cNvPr id="562" name="Google Shape;562;p78"/>
          <p:cNvSpPr/>
          <p:nvPr/>
        </p:nvSpPr>
        <p:spPr>
          <a:xfrm>
            <a:off x="383550" y="3179775"/>
            <a:ext cx="3208200" cy="662700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79"/>
          <p:cNvSpPr txBox="1">
            <a:spLocks noGrp="1"/>
          </p:cNvSpPr>
          <p:nvPr>
            <p:ph type="title"/>
          </p:nvPr>
        </p:nvSpPr>
        <p:spPr>
          <a:xfrm>
            <a:off x="729450" y="864300"/>
            <a:ext cx="7021200" cy="2729700"/>
          </a:xfrm>
          <a:prstGeom prst="rect">
            <a:avLst/>
          </a:prstGeom>
        </p:spPr>
        <p:txBody>
          <a:bodyPr spcFirstLastPara="1" wrap="square" lIns="76025" tIns="76025" rIns="76025" bIns="760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568" name="Google Shape;568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800" y="444744"/>
            <a:ext cx="9143999" cy="4558862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79"/>
          <p:cNvSpPr/>
          <p:nvPr/>
        </p:nvSpPr>
        <p:spPr>
          <a:xfrm>
            <a:off x="171450" y="2649525"/>
            <a:ext cx="2306700" cy="609900"/>
          </a:xfrm>
          <a:prstGeom prst="rect">
            <a:avLst/>
          </a:prstGeom>
          <a:noFill/>
          <a:ln w="28575" cap="flat" cmpd="sng">
            <a:solidFill>
              <a:srgbClr val="A61C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 Light"/>
              <a:ea typeface="Inter Light"/>
              <a:cs typeface="Inter Light"/>
              <a:sym typeface="Inter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4F7DB2-9805-FA07-A885-C9A662F7D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US" dirty="0"/>
              <a:t>DOAJ en América Latina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894BFE8-1BA4-235D-9E7D-B2D4F9D48C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US" sz="2400" dirty="0"/>
              <a:t>Panorama complejo: América Central, Brasil</a:t>
            </a:r>
          </a:p>
          <a:p>
            <a:r>
              <a:rPr lang="es-US" sz="2400" dirty="0"/>
              <a:t>Contexto relacionado con la Ciencia y Tecnología diverso y variante</a:t>
            </a:r>
          </a:p>
          <a:p>
            <a:r>
              <a:rPr lang="es-US" sz="2400" dirty="0"/>
              <a:t>Lugar de España</a:t>
            </a:r>
          </a:p>
          <a:p>
            <a:endParaRPr lang="es-US" dirty="0"/>
          </a:p>
        </p:txBody>
      </p:sp>
    </p:spTree>
    <p:extLst>
      <p:ext uri="{BB962C8B-B14F-4D97-AF65-F5344CB8AC3E}">
        <p14:creationId xmlns:p14="http://schemas.microsoft.com/office/powerpoint/2010/main" val="328251125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p81"/>
          <p:cNvSpPr txBox="1">
            <a:spLocks noGrp="1"/>
          </p:cNvSpPr>
          <p:nvPr>
            <p:ph type="ctrTitle"/>
          </p:nvPr>
        </p:nvSpPr>
        <p:spPr>
          <a:xfrm>
            <a:off x="729450" y="1322450"/>
            <a:ext cx="7734900" cy="16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500"/>
              <a:buNone/>
            </a:pPr>
            <a:r>
              <a:rPr lang="en-GB" sz="3600">
                <a:highlight>
                  <a:schemeClr val="dk1"/>
                </a:highlight>
                <a:latin typeface="Arial"/>
                <a:ea typeface="Arial"/>
                <a:cs typeface="Arial"/>
                <a:sym typeface="Arial"/>
              </a:rPr>
              <a:t>GRACIAS!</a:t>
            </a:r>
            <a:endParaRPr sz="3600" b="0">
              <a:highlight>
                <a:schemeClr val="dk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0" name="Google Shape;580;p81"/>
          <p:cNvSpPr txBox="1">
            <a:spLocks noGrp="1"/>
          </p:cNvSpPr>
          <p:nvPr>
            <p:ph type="subTitle" idx="1"/>
          </p:nvPr>
        </p:nvSpPr>
        <p:spPr>
          <a:xfrm>
            <a:off x="729450" y="2430474"/>
            <a:ext cx="4890900" cy="15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6025" tIns="76025" rIns="76025" bIns="760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</a:pPr>
            <a:r>
              <a:rPr lang="en-GB" sz="3100" u="sng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gimena@doaj.org</a:t>
            </a:r>
            <a:r>
              <a:rPr lang="en-GB" sz="31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sz="31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81" name="Google Shape;581;p8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08042" y="4355574"/>
            <a:ext cx="1546833" cy="541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Manuscript - Slides">
  <a:themeElements>
    <a:clrScheme name="Streamline">
      <a:dk1>
        <a:srgbClr val="282624"/>
      </a:dk1>
      <a:lt1>
        <a:srgbClr val="FFFFFF"/>
      </a:lt1>
      <a:dk2>
        <a:srgbClr val="5C5956"/>
      </a:dk2>
      <a:lt2>
        <a:srgbClr val="F6F4F4"/>
      </a:lt2>
      <a:accent1>
        <a:srgbClr val="FD5A3B"/>
      </a:accent1>
      <a:accent2>
        <a:srgbClr val="982E0A"/>
      </a:accent2>
      <a:accent3>
        <a:srgbClr val="3A5959"/>
      </a:accent3>
      <a:accent4>
        <a:srgbClr val="47A178"/>
      </a:accent4>
      <a:accent5>
        <a:srgbClr val="A3C386"/>
      </a:accent5>
      <a:accent6>
        <a:srgbClr val="F9D950"/>
      </a:accent6>
      <a:hlink>
        <a:srgbClr val="282624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anuscript - Slides">
  <a:themeElements>
    <a:clrScheme name="Streamline">
      <a:dk1>
        <a:srgbClr val="282624"/>
      </a:dk1>
      <a:lt1>
        <a:srgbClr val="FFFFFF"/>
      </a:lt1>
      <a:dk2>
        <a:srgbClr val="5C5956"/>
      </a:dk2>
      <a:lt2>
        <a:srgbClr val="F6F4F4"/>
      </a:lt2>
      <a:accent1>
        <a:srgbClr val="FD5A3B"/>
      </a:accent1>
      <a:accent2>
        <a:srgbClr val="982E0A"/>
      </a:accent2>
      <a:accent3>
        <a:srgbClr val="3A5959"/>
      </a:accent3>
      <a:accent4>
        <a:srgbClr val="47A178"/>
      </a:accent4>
      <a:accent5>
        <a:srgbClr val="A3C386"/>
      </a:accent5>
      <a:accent6>
        <a:srgbClr val="F9D950"/>
      </a:accent6>
      <a:hlink>
        <a:srgbClr val="282624"/>
      </a:hlink>
      <a:folHlink>
        <a:srgbClr val="1C367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14315</TotalTime>
  <Words>623</Words>
  <Application>Microsoft Office PowerPoint</Application>
  <PresentationFormat>Presentación en pantalla (16:9)</PresentationFormat>
  <Paragraphs>68</Paragraphs>
  <Slides>43</Slides>
  <Notes>30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43</vt:i4>
      </vt:variant>
    </vt:vector>
  </HeadingPairs>
  <TitlesOfParts>
    <vt:vector size="56" baseType="lpstr">
      <vt:lpstr>Inter Light</vt:lpstr>
      <vt:lpstr>Raleway</vt:lpstr>
      <vt:lpstr>Spectral</vt:lpstr>
      <vt:lpstr>Inter SemiBold</vt:lpstr>
      <vt:lpstr>Skeena</vt:lpstr>
      <vt:lpstr>Roboto</vt:lpstr>
      <vt:lpstr>Arial</vt:lpstr>
      <vt:lpstr>Source Sans Pro</vt:lpstr>
      <vt:lpstr>Inter</vt:lpstr>
      <vt:lpstr>Times New Roman</vt:lpstr>
      <vt:lpstr>Spectral Medium</vt:lpstr>
      <vt:lpstr>Manuscript - Slides</vt:lpstr>
      <vt:lpstr>Manuscript - Slides</vt:lpstr>
      <vt:lpstr> Un estado del arte de las revistas en acceso abierto en América Latina desde DOAJ</vt:lpstr>
      <vt:lpstr>Presentación de PowerPoint</vt:lpstr>
      <vt:lpstr>Presentación de PowerPoint</vt:lpstr>
      <vt:lpstr>DOAJ en la historia del acceso abierto</vt:lpstr>
      <vt:lpstr>Presentación de PowerPoint</vt:lpstr>
      <vt:lpstr>DOAJ: modelo agnóstico</vt:lpstr>
      <vt:lpstr>DOAJ y la comunidad</vt:lpstr>
      <vt:lpstr>Estadísticas DOAJ 2022-2023: Open, global, trusted</vt:lpstr>
      <vt:lpstr>Presentación de PowerPoint</vt:lpstr>
      <vt:lpstr>DOAJ y la diversidad</vt:lpstr>
      <vt:lpstr>Alcance geográfico de DOAJ</vt:lpstr>
      <vt:lpstr>Presentación de PowerPoint</vt:lpstr>
      <vt:lpstr>Mucho trabajo por hacer en DOAJ</vt:lpstr>
      <vt:lpstr>Main/first language en  DOAJ</vt:lpstr>
      <vt:lpstr>América Latina en DOAJ</vt:lpstr>
      <vt:lpstr>Presentación de PowerPoint</vt:lpstr>
      <vt:lpstr>Presentación de PowerPoint</vt:lpstr>
      <vt:lpstr>Presentación de PowerPoint</vt:lpstr>
      <vt:lpstr>1032 de 1805 revistas SciELO están en DOAJ</vt:lpstr>
      <vt:lpstr>Temas</vt:lpstr>
      <vt:lpstr>Presentación de PowerPoint</vt:lpstr>
      <vt:lpstr>Presentación de PowerPoint</vt:lpstr>
      <vt:lpstr>Presentación de PowerPoint</vt:lpstr>
      <vt:lpstr>Presentación de PowerPoint</vt:lpstr>
      <vt:lpstr>Revisión por pares</vt:lpstr>
      <vt:lpstr>Presentación de PowerPoint</vt:lpstr>
      <vt:lpstr>Presentación de PowerPoint</vt:lpstr>
      <vt:lpstr>Presentación de PowerPoint</vt:lpstr>
      <vt:lpstr>Licencias Creative Commons</vt:lpstr>
      <vt:lpstr>Presentación de PowerPoint</vt:lpstr>
      <vt:lpstr>Presentación de PowerPoint</vt:lpstr>
      <vt:lpstr>Presentación de PowerPoint</vt:lpstr>
      <vt:lpstr>Presentación de PowerPoint</vt:lpstr>
      <vt:lpstr>Editoriales</vt:lpstr>
      <vt:lpstr>Presentación de PowerPoint</vt:lpstr>
      <vt:lpstr>Lenguas de publicación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DOAJ en América Latina</vt:lpstr>
      <vt:lpstr>GRACIAS!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Un estado del arte de las revistas en acceso abierto latinoamericanas a través de los datos del DOAJ</dc:title>
  <dc:creator>Gimena del Rio</dc:creator>
  <cp:lastModifiedBy>Gimena Del Rio Riande</cp:lastModifiedBy>
  <cp:revision>3</cp:revision>
  <dcterms:modified xsi:type="dcterms:W3CDTF">2024-05-08T19:54:43Z</dcterms:modified>
</cp:coreProperties>
</file>