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21"/>
  </p:notesMasterIdLst>
  <p:sldIdLst>
    <p:sldId id="280" r:id="rId2"/>
    <p:sldId id="258" r:id="rId3"/>
    <p:sldId id="257" r:id="rId4"/>
    <p:sldId id="309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4" r:id="rId17"/>
    <p:sldId id="323" r:id="rId18"/>
    <p:sldId id="325" r:id="rId19"/>
    <p:sldId id="310" r:id="rId20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  <p:embeddedFont>
      <p:font typeface="Tenor Sans" panose="020B0604020202020204" charset="0"/>
      <p:regular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351B489-FB17-47C8-94D2-E9FD6B23ADCD}">
  <a:tblStyle styleId="{8351B489-FB17-47C8-94D2-E9FD6B23ADC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73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e79a583be6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e79a583be6_0_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3723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8360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06447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6673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6709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3293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9379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7693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7900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6040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5702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3258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72689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2105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e57e0b155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e57e0b155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12900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e58953aca8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e58953aca8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4421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AutoNum type="arabicPeriod"/>
              <a:defRPr sz="12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/>
          <p:nvPr/>
        </p:nvSpPr>
        <p:spPr>
          <a:xfrm>
            <a:off x="0" y="3695700"/>
            <a:ext cx="1390800" cy="1447800"/>
          </a:xfrm>
          <a:prstGeom prst="rtTriangle">
            <a:avLst/>
          </a:pr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" name="Google Shape;27;p4"/>
          <p:cNvGrpSpPr/>
          <p:nvPr/>
        </p:nvGrpSpPr>
        <p:grpSpPr>
          <a:xfrm>
            <a:off x="7583622" y="-3838"/>
            <a:ext cx="1560388" cy="1560386"/>
            <a:chOff x="7157475" y="14"/>
            <a:chExt cx="1986490" cy="1986488"/>
          </a:xfrm>
        </p:grpSpPr>
        <p:sp>
          <p:nvSpPr>
            <p:cNvPr id="28" name="Google Shape;28;p4"/>
            <p:cNvSpPr/>
            <p:nvPr/>
          </p:nvSpPr>
          <p:spPr>
            <a:xfrm rot="-5400000">
              <a:off x="7157482" y="51"/>
              <a:ext cx="1986444" cy="1986458"/>
            </a:xfrm>
            <a:custGeom>
              <a:avLst/>
              <a:gdLst/>
              <a:ahLst/>
              <a:cxnLst/>
              <a:rect l="l" t="t" r="r" b="b"/>
              <a:pathLst>
                <a:path w="138573" h="138574" extrusionOk="0">
                  <a:moveTo>
                    <a:pt x="138572" y="1"/>
                  </a:moveTo>
                  <a:lnTo>
                    <a:pt x="0" y="138574"/>
                  </a:lnTo>
                  <a:lnTo>
                    <a:pt x="21949" y="138574"/>
                  </a:lnTo>
                  <a:lnTo>
                    <a:pt x="138572" y="21949"/>
                  </a:lnTo>
                  <a:lnTo>
                    <a:pt x="13857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4"/>
            <p:cNvSpPr/>
            <p:nvPr/>
          </p:nvSpPr>
          <p:spPr>
            <a:xfrm rot="-5400000">
              <a:off x="7786768" y="36"/>
              <a:ext cx="1357180" cy="1357180"/>
            </a:xfrm>
            <a:custGeom>
              <a:avLst/>
              <a:gdLst/>
              <a:ahLst/>
              <a:cxnLst/>
              <a:rect l="l" t="t" r="r" b="b"/>
              <a:pathLst>
                <a:path w="94676" h="94676" extrusionOk="0">
                  <a:moveTo>
                    <a:pt x="94675" y="0"/>
                  </a:moveTo>
                  <a:lnTo>
                    <a:pt x="0" y="94676"/>
                  </a:lnTo>
                  <a:lnTo>
                    <a:pt x="21950" y="94676"/>
                  </a:lnTo>
                  <a:lnTo>
                    <a:pt x="94675" y="21950"/>
                  </a:lnTo>
                  <a:lnTo>
                    <a:pt x="946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4"/>
            <p:cNvSpPr/>
            <p:nvPr/>
          </p:nvSpPr>
          <p:spPr>
            <a:xfrm rot="-5400000">
              <a:off x="8416062" y="14"/>
              <a:ext cx="727903" cy="727903"/>
            </a:xfrm>
            <a:custGeom>
              <a:avLst/>
              <a:gdLst/>
              <a:ahLst/>
              <a:cxnLst/>
              <a:rect l="l" t="t" r="r" b="b"/>
              <a:pathLst>
                <a:path w="50778" h="50778" extrusionOk="0">
                  <a:moveTo>
                    <a:pt x="50777" y="1"/>
                  </a:moveTo>
                  <a:lnTo>
                    <a:pt x="1" y="50778"/>
                  </a:lnTo>
                  <a:lnTo>
                    <a:pt x="21949" y="50778"/>
                  </a:lnTo>
                  <a:lnTo>
                    <a:pt x="50777" y="21949"/>
                  </a:lnTo>
                  <a:lnTo>
                    <a:pt x="5077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Aft>
                <a:spcPts val="0"/>
              </a:spcAft>
              <a:buNone/>
              <a:defRPr/>
            </a:lvl1pPr>
            <a:lvl2pPr lvl="1" rtl="0">
              <a:spcAft>
                <a:spcPts val="0"/>
              </a:spcAft>
              <a:buNone/>
              <a:defRPr/>
            </a:lvl2pPr>
            <a:lvl3pPr lvl="2" rtl="0">
              <a:spcAft>
                <a:spcPts val="0"/>
              </a:spcAft>
              <a:buNone/>
              <a:defRPr/>
            </a:lvl3pPr>
            <a:lvl4pPr lvl="3" rtl="0">
              <a:spcAft>
                <a:spcPts val="0"/>
              </a:spcAft>
              <a:buNone/>
              <a:defRPr/>
            </a:lvl4pPr>
            <a:lvl5pPr lvl="4" rtl="0">
              <a:spcAft>
                <a:spcPts val="0"/>
              </a:spcAft>
              <a:buNone/>
              <a:defRPr/>
            </a:lvl5pPr>
            <a:lvl6pPr lvl="5" rtl="0">
              <a:spcAft>
                <a:spcPts val="0"/>
              </a:spcAft>
              <a:buNone/>
              <a:defRPr/>
            </a:lvl6pPr>
            <a:lvl7pPr lvl="6" rtl="0">
              <a:spcAft>
                <a:spcPts val="0"/>
              </a:spcAft>
              <a:buNone/>
              <a:defRPr/>
            </a:lvl7pPr>
            <a:lvl8pPr lvl="7" rtl="0">
              <a:spcAft>
                <a:spcPts val="0"/>
              </a:spcAft>
              <a:buNone/>
              <a:defRPr/>
            </a:lvl8pPr>
            <a:lvl9pPr lvl="8" rtl="0"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720000" y="1859235"/>
            <a:ext cx="2336400" cy="4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2" hasCustomPrompt="1"/>
          </p:nvPr>
        </p:nvSpPr>
        <p:spPr>
          <a:xfrm>
            <a:off x="1250550" y="1263650"/>
            <a:ext cx="12753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2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1"/>
          </p:nvPr>
        </p:nvSpPr>
        <p:spPr>
          <a:xfrm>
            <a:off x="7200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3"/>
          </p:nvPr>
        </p:nvSpPr>
        <p:spPr>
          <a:xfrm>
            <a:off x="3403800" y="1859235"/>
            <a:ext cx="2336400" cy="4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4" hasCustomPrompt="1"/>
          </p:nvPr>
        </p:nvSpPr>
        <p:spPr>
          <a:xfrm>
            <a:off x="3934350" y="1263650"/>
            <a:ext cx="12753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2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5"/>
          </p:nvPr>
        </p:nvSpPr>
        <p:spPr>
          <a:xfrm>
            <a:off x="34038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title" idx="6"/>
          </p:nvPr>
        </p:nvSpPr>
        <p:spPr>
          <a:xfrm>
            <a:off x="6087600" y="1859235"/>
            <a:ext cx="2336400" cy="4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title" idx="7" hasCustomPrompt="1"/>
          </p:nvPr>
        </p:nvSpPr>
        <p:spPr>
          <a:xfrm>
            <a:off x="6618150" y="1263650"/>
            <a:ext cx="12753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2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0" name="Google Shape;90;p13"/>
          <p:cNvSpPr txBox="1">
            <a:spLocks noGrp="1"/>
          </p:cNvSpPr>
          <p:nvPr>
            <p:ph type="subTitle" idx="8"/>
          </p:nvPr>
        </p:nvSpPr>
        <p:spPr>
          <a:xfrm>
            <a:off x="6087600" y="2329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 idx="9"/>
          </p:nvPr>
        </p:nvSpPr>
        <p:spPr>
          <a:xfrm>
            <a:off x="2061900" y="3653863"/>
            <a:ext cx="2336400" cy="4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title" idx="13" hasCustomPrompt="1"/>
          </p:nvPr>
        </p:nvSpPr>
        <p:spPr>
          <a:xfrm>
            <a:off x="2592450" y="3058048"/>
            <a:ext cx="12753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2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>
            <a:spLocks noGrp="1"/>
          </p:cNvSpPr>
          <p:nvPr>
            <p:ph type="subTitle" idx="14"/>
          </p:nvPr>
        </p:nvSpPr>
        <p:spPr>
          <a:xfrm>
            <a:off x="2061900" y="41237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15"/>
          </p:nvPr>
        </p:nvSpPr>
        <p:spPr>
          <a:xfrm>
            <a:off x="4745700" y="3653863"/>
            <a:ext cx="2336400" cy="42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16" hasCustomPrompt="1"/>
          </p:nvPr>
        </p:nvSpPr>
        <p:spPr>
          <a:xfrm>
            <a:off x="5276250" y="3058048"/>
            <a:ext cx="1275300" cy="48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22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 b="1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17"/>
          </p:nvPr>
        </p:nvSpPr>
        <p:spPr>
          <a:xfrm>
            <a:off x="4745700" y="41237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/>
          <p:nvPr/>
        </p:nvSpPr>
        <p:spPr>
          <a:xfrm rot="-5400000">
            <a:off x="7986250" y="3930450"/>
            <a:ext cx="1226400" cy="11997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8" name="Google Shape;98;p13"/>
          <p:cNvGrpSpPr/>
          <p:nvPr/>
        </p:nvGrpSpPr>
        <p:grpSpPr>
          <a:xfrm>
            <a:off x="-481789" y="-358203"/>
            <a:ext cx="2700300" cy="2700300"/>
            <a:chOff x="1165875" y="238125"/>
            <a:chExt cx="4139025" cy="4139025"/>
          </a:xfrm>
        </p:grpSpPr>
        <p:sp>
          <p:nvSpPr>
            <p:cNvPr id="99" name="Google Shape;99;p13"/>
            <p:cNvSpPr/>
            <p:nvPr/>
          </p:nvSpPr>
          <p:spPr>
            <a:xfrm>
              <a:off x="1165875" y="238125"/>
              <a:ext cx="3143275" cy="3143275"/>
            </a:xfrm>
            <a:custGeom>
              <a:avLst/>
              <a:gdLst/>
              <a:ahLst/>
              <a:cxnLst/>
              <a:rect l="l" t="t" r="r" b="b"/>
              <a:pathLst>
                <a:path w="125731" h="125731" extrusionOk="0">
                  <a:moveTo>
                    <a:pt x="105816" y="0"/>
                  </a:moveTo>
                  <a:lnTo>
                    <a:pt x="0" y="105816"/>
                  </a:lnTo>
                  <a:lnTo>
                    <a:pt x="0" y="125731"/>
                  </a:lnTo>
                  <a:lnTo>
                    <a:pt x="1257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1165875" y="238125"/>
              <a:ext cx="2147525" cy="2147525"/>
            </a:xfrm>
            <a:custGeom>
              <a:avLst/>
              <a:gdLst/>
              <a:ahLst/>
              <a:cxnLst/>
              <a:rect l="l" t="t" r="r" b="b"/>
              <a:pathLst>
                <a:path w="85901" h="85901" extrusionOk="0">
                  <a:moveTo>
                    <a:pt x="65986" y="0"/>
                  </a:moveTo>
                  <a:lnTo>
                    <a:pt x="0" y="65986"/>
                  </a:lnTo>
                  <a:lnTo>
                    <a:pt x="0" y="85901"/>
                  </a:lnTo>
                  <a:lnTo>
                    <a:pt x="859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1165875" y="238125"/>
              <a:ext cx="1151775" cy="1151775"/>
            </a:xfrm>
            <a:custGeom>
              <a:avLst/>
              <a:gdLst/>
              <a:ahLst/>
              <a:cxnLst/>
              <a:rect l="l" t="t" r="r" b="b"/>
              <a:pathLst>
                <a:path w="46071" h="46071" extrusionOk="0">
                  <a:moveTo>
                    <a:pt x="26156" y="0"/>
                  </a:moveTo>
                  <a:lnTo>
                    <a:pt x="0" y="26156"/>
                  </a:lnTo>
                  <a:lnTo>
                    <a:pt x="0" y="46071"/>
                  </a:lnTo>
                  <a:lnTo>
                    <a:pt x="46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1165875" y="238125"/>
              <a:ext cx="4139025" cy="4139025"/>
            </a:xfrm>
            <a:custGeom>
              <a:avLst/>
              <a:gdLst/>
              <a:ahLst/>
              <a:cxnLst/>
              <a:rect l="l" t="t" r="r" b="b"/>
              <a:pathLst>
                <a:path w="165561" h="165561" extrusionOk="0">
                  <a:moveTo>
                    <a:pt x="145646" y="0"/>
                  </a:moveTo>
                  <a:lnTo>
                    <a:pt x="0" y="145646"/>
                  </a:lnTo>
                  <a:lnTo>
                    <a:pt x="0" y="165561"/>
                  </a:lnTo>
                  <a:lnTo>
                    <a:pt x="1655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3"/>
          <p:cNvSpPr txBox="1">
            <a:spLocks noGrp="1"/>
          </p:cNvSpPr>
          <p:nvPr>
            <p:ph type="title" idx="18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1_1_1_1_1_2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26"/>
          <p:cNvGrpSpPr/>
          <p:nvPr/>
        </p:nvGrpSpPr>
        <p:grpSpPr>
          <a:xfrm>
            <a:off x="7329364" y="3150304"/>
            <a:ext cx="2199066" cy="2221803"/>
            <a:chOff x="7506170" y="3264603"/>
            <a:chExt cx="2401776" cy="2426608"/>
          </a:xfrm>
        </p:grpSpPr>
        <p:sp>
          <p:nvSpPr>
            <p:cNvPr id="199" name="Google Shape;199;p26"/>
            <p:cNvSpPr/>
            <p:nvPr/>
          </p:nvSpPr>
          <p:spPr>
            <a:xfrm rot="10800000">
              <a:off x="7506170" y="3264603"/>
              <a:ext cx="2401776" cy="2426608"/>
            </a:xfrm>
            <a:custGeom>
              <a:avLst/>
              <a:gdLst/>
              <a:ahLst/>
              <a:cxnLst/>
              <a:rect l="l" t="t" r="r" b="b"/>
              <a:pathLst>
                <a:path w="125731" h="125731" extrusionOk="0">
                  <a:moveTo>
                    <a:pt x="105816" y="0"/>
                  </a:moveTo>
                  <a:lnTo>
                    <a:pt x="0" y="105816"/>
                  </a:lnTo>
                  <a:lnTo>
                    <a:pt x="0" y="125731"/>
                  </a:lnTo>
                  <a:lnTo>
                    <a:pt x="1257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6"/>
            <p:cNvSpPr/>
            <p:nvPr/>
          </p:nvSpPr>
          <p:spPr>
            <a:xfrm rot="10800000">
              <a:off x="8267023" y="4033322"/>
              <a:ext cx="1640924" cy="1657889"/>
            </a:xfrm>
            <a:custGeom>
              <a:avLst/>
              <a:gdLst/>
              <a:ahLst/>
              <a:cxnLst/>
              <a:rect l="l" t="t" r="r" b="b"/>
              <a:pathLst>
                <a:path w="85901" h="85901" extrusionOk="0">
                  <a:moveTo>
                    <a:pt x="65986" y="0"/>
                  </a:moveTo>
                  <a:lnTo>
                    <a:pt x="0" y="65986"/>
                  </a:lnTo>
                  <a:lnTo>
                    <a:pt x="0" y="85901"/>
                  </a:lnTo>
                  <a:lnTo>
                    <a:pt x="859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6"/>
            <p:cNvSpPr/>
            <p:nvPr/>
          </p:nvSpPr>
          <p:spPr>
            <a:xfrm rot="10800000">
              <a:off x="9027875" y="4802041"/>
              <a:ext cx="880071" cy="889170"/>
            </a:xfrm>
            <a:custGeom>
              <a:avLst/>
              <a:gdLst/>
              <a:ahLst/>
              <a:cxnLst/>
              <a:rect l="l" t="t" r="r" b="b"/>
              <a:pathLst>
                <a:path w="46071" h="46071" extrusionOk="0">
                  <a:moveTo>
                    <a:pt x="26156" y="0"/>
                  </a:moveTo>
                  <a:lnTo>
                    <a:pt x="0" y="26156"/>
                  </a:lnTo>
                  <a:lnTo>
                    <a:pt x="0" y="46071"/>
                  </a:lnTo>
                  <a:lnTo>
                    <a:pt x="46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" name="Google Shape;202;p26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48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Google Shape;291;p34"/>
          <p:cNvGrpSpPr/>
          <p:nvPr/>
        </p:nvGrpSpPr>
        <p:grpSpPr>
          <a:xfrm rot="10263189">
            <a:off x="5525641" y="-621533"/>
            <a:ext cx="3970867" cy="3970867"/>
            <a:chOff x="1165875" y="238125"/>
            <a:chExt cx="4139025" cy="4139025"/>
          </a:xfrm>
        </p:grpSpPr>
        <p:sp>
          <p:nvSpPr>
            <p:cNvPr id="292" name="Google Shape;292;p34"/>
            <p:cNvSpPr/>
            <p:nvPr/>
          </p:nvSpPr>
          <p:spPr>
            <a:xfrm>
              <a:off x="1165875" y="238125"/>
              <a:ext cx="3143275" cy="3143275"/>
            </a:xfrm>
            <a:custGeom>
              <a:avLst/>
              <a:gdLst/>
              <a:ahLst/>
              <a:cxnLst/>
              <a:rect l="l" t="t" r="r" b="b"/>
              <a:pathLst>
                <a:path w="125731" h="125731" extrusionOk="0">
                  <a:moveTo>
                    <a:pt x="105816" y="0"/>
                  </a:moveTo>
                  <a:lnTo>
                    <a:pt x="0" y="105816"/>
                  </a:lnTo>
                  <a:lnTo>
                    <a:pt x="0" y="125731"/>
                  </a:lnTo>
                  <a:lnTo>
                    <a:pt x="1257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4"/>
            <p:cNvSpPr/>
            <p:nvPr/>
          </p:nvSpPr>
          <p:spPr>
            <a:xfrm>
              <a:off x="1165875" y="238125"/>
              <a:ext cx="2147525" cy="2147525"/>
            </a:xfrm>
            <a:custGeom>
              <a:avLst/>
              <a:gdLst/>
              <a:ahLst/>
              <a:cxnLst/>
              <a:rect l="l" t="t" r="r" b="b"/>
              <a:pathLst>
                <a:path w="85901" h="85901" extrusionOk="0">
                  <a:moveTo>
                    <a:pt x="65986" y="0"/>
                  </a:moveTo>
                  <a:lnTo>
                    <a:pt x="0" y="65986"/>
                  </a:lnTo>
                  <a:lnTo>
                    <a:pt x="0" y="85901"/>
                  </a:lnTo>
                  <a:lnTo>
                    <a:pt x="859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4"/>
            <p:cNvSpPr/>
            <p:nvPr/>
          </p:nvSpPr>
          <p:spPr>
            <a:xfrm>
              <a:off x="1165875" y="238125"/>
              <a:ext cx="1151775" cy="1151775"/>
            </a:xfrm>
            <a:custGeom>
              <a:avLst/>
              <a:gdLst/>
              <a:ahLst/>
              <a:cxnLst/>
              <a:rect l="l" t="t" r="r" b="b"/>
              <a:pathLst>
                <a:path w="46071" h="46071" extrusionOk="0">
                  <a:moveTo>
                    <a:pt x="26156" y="0"/>
                  </a:moveTo>
                  <a:lnTo>
                    <a:pt x="0" y="26156"/>
                  </a:lnTo>
                  <a:lnTo>
                    <a:pt x="0" y="46071"/>
                  </a:lnTo>
                  <a:lnTo>
                    <a:pt x="460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4"/>
            <p:cNvSpPr/>
            <p:nvPr/>
          </p:nvSpPr>
          <p:spPr>
            <a:xfrm>
              <a:off x="1165875" y="238125"/>
              <a:ext cx="4139025" cy="4139025"/>
            </a:xfrm>
            <a:custGeom>
              <a:avLst/>
              <a:gdLst/>
              <a:ahLst/>
              <a:cxnLst/>
              <a:rect l="l" t="t" r="r" b="b"/>
              <a:pathLst>
                <a:path w="165561" h="165561" extrusionOk="0">
                  <a:moveTo>
                    <a:pt x="145646" y="0"/>
                  </a:moveTo>
                  <a:lnTo>
                    <a:pt x="0" y="145646"/>
                  </a:lnTo>
                  <a:lnTo>
                    <a:pt x="0" y="165561"/>
                  </a:lnTo>
                  <a:lnTo>
                    <a:pt x="16556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6" name="Google Shape;296;p34"/>
          <p:cNvSpPr/>
          <p:nvPr/>
        </p:nvSpPr>
        <p:spPr>
          <a:xfrm>
            <a:off x="0" y="3760725"/>
            <a:ext cx="9144000" cy="1382700"/>
          </a:xfrm>
          <a:prstGeom prst="triangle">
            <a:avLst>
              <a:gd name="adj" fmla="val 10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"/>
          <p:cNvSpPr/>
          <p:nvPr/>
        </p:nvSpPr>
        <p:spPr>
          <a:xfrm rot="10800000" flipH="1">
            <a:off x="0" y="0"/>
            <a:ext cx="9134400" cy="5172000"/>
          </a:xfrm>
          <a:prstGeom prst="rtTriangle">
            <a:avLst/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9" name="Google Shape;299;p35"/>
          <p:cNvGrpSpPr/>
          <p:nvPr/>
        </p:nvGrpSpPr>
        <p:grpSpPr>
          <a:xfrm>
            <a:off x="7329364" y="3150304"/>
            <a:ext cx="2199066" cy="2221803"/>
            <a:chOff x="7506170" y="3264603"/>
            <a:chExt cx="2401776" cy="2426608"/>
          </a:xfrm>
        </p:grpSpPr>
        <p:sp>
          <p:nvSpPr>
            <p:cNvPr id="300" name="Google Shape;300;p35"/>
            <p:cNvSpPr/>
            <p:nvPr/>
          </p:nvSpPr>
          <p:spPr>
            <a:xfrm rot="10800000">
              <a:off x="7506170" y="3264603"/>
              <a:ext cx="2401776" cy="2426608"/>
            </a:xfrm>
            <a:custGeom>
              <a:avLst/>
              <a:gdLst/>
              <a:ahLst/>
              <a:cxnLst/>
              <a:rect l="l" t="t" r="r" b="b"/>
              <a:pathLst>
                <a:path w="125731" h="125731" extrusionOk="0">
                  <a:moveTo>
                    <a:pt x="105816" y="0"/>
                  </a:moveTo>
                  <a:lnTo>
                    <a:pt x="0" y="105816"/>
                  </a:lnTo>
                  <a:lnTo>
                    <a:pt x="0" y="125731"/>
                  </a:lnTo>
                  <a:lnTo>
                    <a:pt x="12573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5"/>
            <p:cNvSpPr/>
            <p:nvPr/>
          </p:nvSpPr>
          <p:spPr>
            <a:xfrm rot="10800000">
              <a:off x="8267023" y="4033322"/>
              <a:ext cx="1640924" cy="1657889"/>
            </a:xfrm>
            <a:custGeom>
              <a:avLst/>
              <a:gdLst/>
              <a:ahLst/>
              <a:cxnLst/>
              <a:rect l="l" t="t" r="r" b="b"/>
              <a:pathLst>
                <a:path w="85901" h="85901" extrusionOk="0">
                  <a:moveTo>
                    <a:pt x="65986" y="0"/>
                  </a:moveTo>
                  <a:lnTo>
                    <a:pt x="0" y="65986"/>
                  </a:lnTo>
                  <a:lnTo>
                    <a:pt x="0" y="85901"/>
                  </a:lnTo>
                  <a:lnTo>
                    <a:pt x="859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5"/>
            <p:cNvSpPr/>
            <p:nvPr/>
          </p:nvSpPr>
          <p:spPr>
            <a:xfrm rot="10800000">
              <a:off x="9027875" y="4802041"/>
              <a:ext cx="880071" cy="889170"/>
            </a:xfrm>
            <a:custGeom>
              <a:avLst/>
              <a:gdLst/>
              <a:ahLst/>
              <a:cxnLst/>
              <a:rect l="l" t="t" r="r" b="b"/>
              <a:pathLst>
                <a:path w="46071" h="46071" extrusionOk="0">
                  <a:moveTo>
                    <a:pt x="26156" y="0"/>
                  </a:moveTo>
                  <a:lnTo>
                    <a:pt x="0" y="26156"/>
                  </a:lnTo>
                  <a:lnTo>
                    <a:pt x="0" y="46071"/>
                  </a:lnTo>
                  <a:lnTo>
                    <a:pt x="46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6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Tenor Sans"/>
              <a:buNone/>
              <a:defRPr sz="3500">
                <a:solidFill>
                  <a:schemeClr val="dk1"/>
                </a:solidFill>
                <a:latin typeface="Tenor Sans"/>
                <a:ea typeface="Tenor Sans"/>
                <a:cs typeface="Tenor Sans"/>
                <a:sym typeface="Tenor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●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Open Sans"/>
              <a:buChar char="○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Open Sans"/>
              <a:buChar char="■"/>
              <a:defRPr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8" r:id="rId2"/>
    <p:sldLayoutId id="2147483659" r:id="rId3"/>
    <p:sldLayoutId id="2147483672" r:id="rId4"/>
    <p:sldLayoutId id="2147483680" r:id="rId5"/>
    <p:sldLayoutId id="2147483681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rainternational.org/resources/journa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rainternational.org/resources/journa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bit.ly/3wTqda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evistas.unsm.edu.pe/index.php/rcsi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lpinedo@unsm.edu.p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62"/>
          <p:cNvSpPr txBox="1">
            <a:spLocks noGrp="1"/>
          </p:cNvSpPr>
          <p:nvPr>
            <p:ph type="title"/>
          </p:nvPr>
        </p:nvSpPr>
        <p:spPr>
          <a:xfrm>
            <a:off x="107156" y="1027259"/>
            <a:ext cx="5807868" cy="361552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dirty="0">
                <a:solidFill>
                  <a:srgbClr val="FF0000"/>
                </a:solidFill>
              </a:rPr>
              <a:t>Revistas científicas clonadas: Medidas editoriales</a:t>
            </a:r>
            <a:br>
              <a:rPr lang="es-ES" dirty="0"/>
            </a:br>
            <a:br>
              <a:rPr lang="es-ES" dirty="0"/>
            </a:br>
            <a:r>
              <a:rPr lang="pt-BR" sz="2400" b="1" dirty="0"/>
              <a:t>Lloy P. Pinedo-Tuanama</a:t>
            </a:r>
            <a:r>
              <a:rPr lang="pt-BR" sz="2400" dirty="0"/>
              <a:t>, Miguel A. Valles-Coral, Jorge R. Navarro-Cabrera, Rony Flores-Ramirez</a:t>
            </a:r>
            <a:br>
              <a:rPr lang="pt-BR" dirty="0"/>
            </a:br>
            <a:endParaRPr lang="es-PE" dirty="0"/>
          </a:p>
        </p:txBody>
      </p:sp>
      <p:pic>
        <p:nvPicPr>
          <p:cNvPr id="2" name="Marcador de posición de imagen 8">
            <a:extLst>
              <a:ext uri="{FF2B5EF4-FFF2-40B4-BE49-F238E27FC236}">
                <a16:creationId xmlns:a16="http://schemas.microsoft.com/office/drawing/2014/main" id="{0E21AB4E-878E-988E-72DD-E7798DC95F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0" r="1270"/>
          <a:stretch>
            <a:fillRect/>
          </a:stretch>
        </p:blipFill>
        <p:spPr>
          <a:xfrm>
            <a:off x="6154488" y="863612"/>
            <a:ext cx="2989512" cy="3068094"/>
          </a:xfrm>
          <a:prstGeom prst="snip2DiagRect">
            <a:avLst>
              <a:gd name="adj1" fmla="val 14250"/>
              <a:gd name="adj2" fmla="val 16667"/>
            </a:avLst>
          </a:prstGeom>
        </p:spPr>
      </p:pic>
      <p:pic>
        <p:nvPicPr>
          <p:cNvPr id="3" name="Picture 2" descr="Identidad Visual – Universidad Nacional de San Martín">
            <a:extLst>
              <a:ext uri="{FF2B5EF4-FFF2-40B4-BE49-F238E27FC236}">
                <a16:creationId xmlns:a16="http://schemas.microsoft.com/office/drawing/2014/main" id="{1DDCFE41-6750-91DA-9301-602C66A60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85629" cy="99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Marcador de posición de imagen 4">
            <a:extLst>
              <a:ext uri="{FF2B5EF4-FFF2-40B4-BE49-F238E27FC236}">
                <a16:creationId xmlns:a16="http://schemas.microsoft.com/office/drawing/2014/main" id="{202AC638-80C3-65C2-DF35-D1933E572B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703" r="15703"/>
          <a:stretch>
            <a:fillRect/>
          </a:stretch>
        </p:blipFill>
        <p:spPr>
          <a:xfrm>
            <a:off x="5617050" y="0"/>
            <a:ext cx="35269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0" y="507206"/>
            <a:ext cx="5094619" cy="41290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0000"/>
                </a:solidFill>
              </a:rPr>
              <a:t>Revista clonada</a:t>
            </a:r>
            <a:br>
              <a:rPr lang="en" sz="2400" b="1" dirty="0">
                <a:solidFill>
                  <a:srgbClr val="FF0000"/>
                </a:solidFill>
              </a:rPr>
            </a:br>
            <a:br>
              <a:rPr lang="en" sz="2400" b="1" dirty="0">
                <a:solidFill>
                  <a:srgbClr val="FF0000"/>
                </a:solidFill>
              </a:rPr>
            </a:br>
            <a:r>
              <a:rPr lang="es-ES" sz="2400" dirty="0"/>
              <a:t>Las revistas clonadas o secuestradas se refieren a sitios web clonados que imitan las páginas de inicio de revistas legítimas con el propósito de solicitar tarifas de procesamiento y publicación a autores desprevenidos.</a:t>
            </a:r>
            <a:endParaRPr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>
            <a:spLocks noGrp="1"/>
          </p:cNvSpPr>
          <p:nvPr>
            <p:ph type="sldNum" idx="4294967295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435010" y="135730"/>
            <a:ext cx="8273980" cy="444341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Problema constante</a:t>
            </a:r>
            <a:br>
              <a:rPr lang="es-ES" sz="2000" b="1" dirty="0">
                <a:solidFill>
                  <a:srgbClr val="FF0000"/>
                </a:solidFill>
                <a:latin typeface="Tenor Sans" panose="020B0604020202020204" charset="0"/>
              </a:rPr>
            </a:br>
            <a:br>
              <a:rPr lang="es-ES" sz="2000" b="1" dirty="0">
                <a:solidFill>
                  <a:srgbClr val="FF0000"/>
                </a:solidFill>
                <a:latin typeface="Tenor Sans" panose="020B0604020202020204" charset="0"/>
              </a:rPr>
            </a:b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Abalkina (2023) señala que la infiltración de revistas secuestradas en bases de datos de indexación, por ejemplo Scopus, ha sido un problema constante durante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más de una década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y el fenómeno apareció por primera vez a principios de la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década de 2010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Si bien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Scopus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ha eliminado la mayoría del contenido no autorizado, en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septiembre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2023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41 revistas secuestradas 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siguen presentes en la base de datos. De ellas,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29 revistas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todavía contienen contenido no autorizado y </a:t>
            </a:r>
            <a:r>
              <a:rPr lang="es-ES" sz="2000" b="1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15 perfiles de revistas 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incluyen enlaces a revistas secuestradas.</a:t>
            </a:r>
            <a:endParaRPr lang="es-ES" sz="2000" b="1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333D96-85C9-4FD6-B646-338D57875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156" y="0"/>
            <a:ext cx="4464844" cy="5143500"/>
          </a:xfrm>
          <a:prstGeom prst="rect">
            <a:avLst/>
          </a:prstGeom>
        </p:spPr>
      </p:pic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99253" y="1364455"/>
            <a:ext cx="4579903" cy="305038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Los secuestradores de revistas se dirigen principalmente a </a:t>
            </a:r>
            <a:r>
              <a:rPr lang="es-ES" sz="2000" b="1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revistas independientes</a:t>
            </a:r>
            <a:r>
              <a:rPr lang="es-ES" sz="200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2000" b="1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pequeñas editoriales</a:t>
            </a:r>
            <a:r>
              <a:rPr lang="es-ES" sz="200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o </a:t>
            </a:r>
            <a:r>
              <a:rPr lang="es-ES" sz="2000" b="1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revistas universitarias </a:t>
            </a:r>
            <a:r>
              <a:rPr lang="es-ES" sz="200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y, por lo general, evitan clonar </a:t>
            </a:r>
            <a:r>
              <a:rPr lang="es-ES" sz="2000" b="1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revistas de las principales editoriales </a:t>
            </a:r>
            <a:r>
              <a:rPr lang="es-ES" sz="200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ES" sz="2000" dirty="0"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Abalkina, 2023).</a:t>
            </a:r>
            <a:r>
              <a:rPr lang="es-ES" sz="200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sz="2000" b="1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28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9"/>
          <p:cNvSpPr txBox="1">
            <a:spLocks noGrp="1"/>
          </p:cNvSpPr>
          <p:nvPr>
            <p:ph type="sldNum" idx="4294967295"/>
          </p:nvPr>
        </p:nvSpPr>
        <p:spPr>
          <a:xfrm>
            <a:off x="8404384" y="46736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0" y="219870"/>
            <a:ext cx="8679656" cy="465058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Factores que conllevan a la publicación en revistas clonadas</a:t>
            </a:r>
          </a:p>
          <a:p>
            <a:pPr algn="ctr"/>
            <a:endParaRPr lang="es-ES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algn="ctr"/>
            <a:r>
              <a:rPr lang="es-ES" sz="2400" dirty="0">
                <a:solidFill>
                  <a:schemeClr val="tx1"/>
                </a:solidFill>
                <a:latin typeface="Tenor Sans" panose="020B0604020202020204" charset="0"/>
              </a:rPr>
              <a:t>A partir de una encuesta a </a:t>
            </a:r>
            <a:r>
              <a:rPr lang="es-ES" sz="2400" b="1" dirty="0">
                <a:solidFill>
                  <a:schemeClr val="tx1"/>
                </a:solidFill>
                <a:latin typeface="Tenor Sans" panose="020B0604020202020204" charset="0"/>
              </a:rPr>
              <a:t>512 autores </a:t>
            </a:r>
            <a:r>
              <a:rPr lang="es-ES" sz="2400" dirty="0">
                <a:solidFill>
                  <a:schemeClr val="tx1"/>
                </a:solidFill>
                <a:latin typeface="Tenor Sans" panose="020B0604020202020204" charset="0"/>
              </a:rPr>
              <a:t>que publicaron en revistas clonadas indexadas en </a:t>
            </a:r>
            <a:r>
              <a:rPr lang="es-ES" sz="2400" b="1" dirty="0">
                <a:solidFill>
                  <a:schemeClr val="tx1"/>
                </a:solidFill>
                <a:latin typeface="Tenor Sans" panose="020B0604020202020204" charset="0"/>
              </a:rPr>
              <a:t>Scopus</a:t>
            </a:r>
            <a:r>
              <a:rPr lang="es-ES" sz="2400" dirty="0">
                <a:solidFill>
                  <a:schemeClr val="tx1"/>
                </a:solidFill>
                <a:latin typeface="Tenor Sans" panose="020B0604020202020204" charset="0"/>
              </a:rPr>
              <a:t>, </a:t>
            </a:r>
            <a:r>
              <a:rPr lang="es-ES" sz="2400" b="1" dirty="0">
                <a:solidFill>
                  <a:schemeClr val="tx1"/>
                </a:solidFill>
                <a:latin typeface="Tenor Sans" panose="020B0604020202020204" charset="0"/>
              </a:rPr>
              <a:t>Khedkar et al. (2022)</a:t>
            </a:r>
            <a:r>
              <a:rPr lang="es-ES" sz="2400" dirty="0">
                <a:solidFill>
                  <a:schemeClr val="tx1"/>
                </a:solidFill>
                <a:latin typeface="Tenor Sans" panose="020B0604020202020204" charset="0"/>
              </a:rPr>
              <a:t> revelan los siguientes factores:</a:t>
            </a:r>
          </a:p>
          <a:p>
            <a:pPr algn="ctr"/>
            <a:endParaRPr lang="es-ES" sz="2400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  <a:latin typeface="Tenor Sans" panose="020B0604020202020204" charset="0"/>
              </a:rPr>
              <a:t>Presión para publicar artículos en revistas de alto impacto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  <a:latin typeface="Tenor Sans" panose="020B0604020202020204" charset="0"/>
              </a:rPr>
              <a:t>Dificultad para detectar una revista clonada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  <a:latin typeface="Tenor Sans" panose="020B0604020202020204" charset="0"/>
              </a:rPr>
              <a:t>Rapidez de publicación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tx1"/>
                </a:solidFill>
                <a:latin typeface="Tenor Sans" panose="020B0604020202020204" charset="0"/>
              </a:rPr>
              <a:t>Facilidad en la publicación</a:t>
            </a: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964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227840" y="1235867"/>
            <a:ext cx="4579903" cy="305038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  <a:t>Khedkar et al. (2022)</a:t>
            </a: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 </a:t>
            </a:r>
            <a:r>
              <a:rPr lang="es-ES" sz="200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observaron que a pesar de que los autores de </a:t>
            </a:r>
            <a:r>
              <a:rPr lang="es-ES" sz="2000" b="1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Positive School Psychology </a:t>
            </a:r>
            <a:r>
              <a:rPr lang="es-ES" sz="200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(estudio de caso de revista secuestrada) saben que han publicado en una revista clonada y sus consecuencias, </a:t>
            </a:r>
            <a:r>
              <a:rPr lang="es-ES" sz="2000" b="1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desean seguir adelante con la publicación </a:t>
            </a:r>
            <a:r>
              <a:rPr lang="es-ES" sz="200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ES" sz="2000" b="1" dirty="0">
                <a:solidFill>
                  <a:srgbClr val="FF0000"/>
                </a:solidFill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obtener créditos académicos</a:t>
            </a:r>
            <a:r>
              <a:rPr lang="es-ES" sz="200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s-ES" sz="2000" b="1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99EA00A-F038-9822-A0FD-8D7240211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907" y="0"/>
            <a:ext cx="440055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23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0" y="219870"/>
            <a:ext cx="8679656" cy="465058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Características de revistas clonadas</a:t>
            </a:r>
          </a:p>
          <a:p>
            <a:pPr algn="ctr"/>
            <a:endParaRPr lang="es-ES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enor Sans" panose="020B0604020202020204" charset="0"/>
              </a:rPr>
              <a:t>Según</a:t>
            </a:r>
            <a:r>
              <a:rPr lang="en-US" sz="2000" b="1" dirty="0">
                <a:solidFill>
                  <a:schemeClr val="tx1"/>
                </a:solidFill>
                <a:latin typeface="Tenor Sans" panose="020B0604020202020204" charset="0"/>
              </a:rPr>
              <a:t> Sanford &amp; Bradly Harris (2023)</a:t>
            </a:r>
            <a:r>
              <a:rPr lang="en-US" sz="2000" dirty="0">
                <a:solidFill>
                  <a:schemeClr val="tx1"/>
                </a:solidFill>
                <a:latin typeface="Tenor Sans" panose="020B0604020202020204" charset="0"/>
              </a:rPr>
              <a:t>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enor Sans" panose="020B0604020202020204" charset="0"/>
              </a:rPr>
              <a:t>Solicitan manuscritos de investigadores por correo electrónico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Puede ser una revista regional, lo que sería menos conocida para un público más amplio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Tenor Sans" panose="020B0604020202020204" charset="0"/>
              </a:rPr>
              <a:t>Ofrecen una publicación rápida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No tiene un factor de impacto alto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Sitio web de la revista no parece tener el formato adecuado o hay muchos errores gramaticales e inconsistencias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Revista publica artículos de mala calidad académica o con poca o ninguna conexión con su supuesto campo</a:t>
            </a:r>
            <a:endParaRPr lang="en-US" sz="2000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Revista tiene múltiples resultados de búsqueda que muestran diferentes URL</a:t>
            </a:r>
            <a:endParaRPr lang="en-U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130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90CDE073-56CF-BB60-4367-E3871CD5D8C9}"/>
              </a:ext>
            </a:extLst>
          </p:cNvPr>
          <p:cNvSpPr txBox="1"/>
          <p:nvPr/>
        </p:nvSpPr>
        <p:spPr>
          <a:xfrm>
            <a:off x="2071688" y="302533"/>
            <a:ext cx="48398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Ejemplo de revista clonada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E1D4C70-FB85-C2DB-89B9-E8DC5390A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22" y="857359"/>
            <a:ext cx="7718822" cy="34287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326E9D6-4657-B4DF-4F36-DD614D844FA3}"/>
              </a:ext>
            </a:extLst>
          </p:cNvPr>
          <p:cNvSpPr txBox="1"/>
          <p:nvPr/>
        </p:nvSpPr>
        <p:spPr>
          <a:xfrm>
            <a:off x="807244" y="4472463"/>
            <a:ext cx="8336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enor Sans" panose="020B0604020202020204" charset="0"/>
              </a:rPr>
              <a:t>Fuente original: </a:t>
            </a:r>
            <a:r>
              <a:rPr lang="en-US" sz="1800" dirty="0">
                <a:latin typeface="Tenor Sans" panose="020B0604020202020204" charset="0"/>
                <a:hlinkClick r:id="rId4"/>
              </a:rPr>
              <a:t>https://www.srainternational.org/resources/journal</a:t>
            </a:r>
            <a:r>
              <a:rPr lang="en-US" sz="1800" dirty="0">
                <a:latin typeface="Tenor Sans" panose="020B0604020202020204" charset="0"/>
              </a:rPr>
              <a:t> </a:t>
            </a:r>
            <a:endParaRPr lang="es-PE" sz="1800" dirty="0"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108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8326E9D6-4657-B4DF-4F36-DD614D844FA3}"/>
              </a:ext>
            </a:extLst>
          </p:cNvPr>
          <p:cNvSpPr txBox="1"/>
          <p:nvPr/>
        </p:nvSpPr>
        <p:spPr>
          <a:xfrm>
            <a:off x="1157288" y="4542390"/>
            <a:ext cx="8336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enor Sans" panose="020B0604020202020204" charset="0"/>
              </a:rPr>
              <a:t>Clon: </a:t>
            </a:r>
            <a:r>
              <a:rPr lang="en-US" sz="1800" dirty="0">
                <a:latin typeface="Tenor Sans" panose="020B0604020202020204" charset="0"/>
                <a:hlinkClick r:id="rId3"/>
              </a:rPr>
              <a:t>https://www.srainternational.org/resources/journal</a:t>
            </a:r>
            <a:r>
              <a:rPr lang="en-US" sz="1800" dirty="0">
                <a:latin typeface="Tenor Sans" panose="020B0604020202020204" charset="0"/>
              </a:rPr>
              <a:t> </a:t>
            </a:r>
            <a:endParaRPr lang="es-PE" sz="1800" dirty="0">
              <a:latin typeface="Tenor Sans" panose="020B060402020202020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709DBB2-3575-6749-E320-73CC2B1E8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80" y="323612"/>
            <a:ext cx="7808120" cy="42187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80611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0" y="464344"/>
            <a:ext cx="8679656" cy="106441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Medidas editoriales</a:t>
            </a:r>
          </a:p>
          <a:p>
            <a:pPr algn="ctr"/>
            <a:endParaRPr lang="es-ES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PE" sz="2000" dirty="0">
                <a:solidFill>
                  <a:schemeClr val="tx1"/>
                </a:solidFill>
                <a:latin typeface="Tenor Sans" panose="020B0604020202020204" charset="0"/>
              </a:rPr>
              <a:t>Revisar periódicamente el nombre de la revista en la web</a:t>
            </a:r>
          </a:p>
          <a:p>
            <a:pPr algn="ctr"/>
            <a:endParaRPr lang="en-U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F1494C3-2517-CD4E-10BE-70313310A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4" y="1430351"/>
            <a:ext cx="5559775" cy="367743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AF35381-EEDB-836E-CC50-261023D06CDC}"/>
              </a:ext>
            </a:extLst>
          </p:cNvPr>
          <p:cNvSpPr txBox="1"/>
          <p:nvPr/>
        </p:nvSpPr>
        <p:spPr>
          <a:xfrm>
            <a:off x="4861139" y="2571750"/>
            <a:ext cx="38185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1400" b="1" dirty="0">
                <a:solidFill>
                  <a:schemeClr val="tx1"/>
                </a:solidFill>
                <a:latin typeface="Tenor Sans" panose="020B0604020202020204" charset="0"/>
              </a:rPr>
              <a:t>Fuente original</a:t>
            </a:r>
          </a:p>
          <a:p>
            <a:pPr algn="ctr"/>
            <a:endParaRPr lang="es-PE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algn="ctr"/>
            <a:endParaRPr lang="es-PE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algn="ctr"/>
            <a:r>
              <a:rPr lang="es-PE" dirty="0">
                <a:solidFill>
                  <a:srgbClr val="FF0000"/>
                </a:solidFill>
                <a:latin typeface="Tenor Sans" panose="020B0604020202020204" charset="0"/>
              </a:rPr>
              <a:t>Fuente clonada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1E60DD20-07D9-811B-8796-7E22158813AD}"/>
              </a:ext>
            </a:extLst>
          </p:cNvPr>
          <p:cNvCxnSpPr/>
          <p:nvPr/>
        </p:nvCxnSpPr>
        <p:spPr>
          <a:xfrm>
            <a:off x="3107531" y="2571750"/>
            <a:ext cx="2864644" cy="157163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47DDEC11-9F61-015E-0C02-82134052F053}"/>
              </a:ext>
            </a:extLst>
          </p:cNvPr>
          <p:cNvCxnSpPr>
            <a:cxnSpLocks/>
          </p:cNvCxnSpPr>
          <p:nvPr/>
        </p:nvCxnSpPr>
        <p:spPr>
          <a:xfrm flipV="1">
            <a:off x="2785066" y="3378994"/>
            <a:ext cx="3187109" cy="743365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892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0" y="471488"/>
            <a:ext cx="8679656" cy="10572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Medidas editoriales</a:t>
            </a:r>
          </a:p>
          <a:p>
            <a:pPr algn="ctr"/>
            <a:endParaRPr lang="es-ES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Crear alertas en Google Académico para recibir notificaciones automáticas de contenido similar</a:t>
            </a:r>
            <a:endParaRPr lang="es-PE" sz="2000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algn="ctr"/>
            <a:endParaRPr lang="en-U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AF35381-EEDB-836E-CC50-261023D06CDC}"/>
              </a:ext>
            </a:extLst>
          </p:cNvPr>
          <p:cNvSpPr txBox="1"/>
          <p:nvPr/>
        </p:nvSpPr>
        <p:spPr>
          <a:xfrm>
            <a:off x="6523816" y="2692683"/>
            <a:ext cx="25397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1400" b="1" dirty="0">
                <a:solidFill>
                  <a:schemeClr val="tx1"/>
                </a:solidFill>
                <a:latin typeface="Tenor Sans" panose="020B0604020202020204" charset="0"/>
              </a:rPr>
              <a:t>Agregar el nombre </a:t>
            </a:r>
          </a:p>
          <a:p>
            <a:pPr algn="ctr"/>
            <a:r>
              <a:rPr lang="es-PE" sz="1400" b="1" dirty="0">
                <a:solidFill>
                  <a:schemeClr val="tx1"/>
                </a:solidFill>
                <a:latin typeface="Tenor Sans" panose="020B0604020202020204" charset="0"/>
              </a:rPr>
              <a:t>de la revista</a:t>
            </a:r>
            <a:endParaRPr lang="es-PE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70DBE1D-4CA2-0031-766D-BCC640F8C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58" y="1528763"/>
            <a:ext cx="5076579" cy="3367969"/>
          </a:xfrm>
          <a:prstGeom prst="rect">
            <a:avLst/>
          </a:prstGeom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47DDEC11-9F61-015E-0C02-82134052F053}"/>
              </a:ext>
            </a:extLst>
          </p:cNvPr>
          <p:cNvCxnSpPr>
            <a:cxnSpLocks/>
          </p:cNvCxnSpPr>
          <p:nvPr/>
        </p:nvCxnSpPr>
        <p:spPr>
          <a:xfrm>
            <a:off x="2784749" y="2449544"/>
            <a:ext cx="4151832" cy="417909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373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0" y="471488"/>
            <a:ext cx="8679656" cy="11787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Medidas editoriales</a:t>
            </a:r>
          </a:p>
          <a:p>
            <a:pPr algn="ctr"/>
            <a:endParaRPr lang="es-ES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Divulgación activa, se debe comunicar activamente con la comunidad científica, los lectores y publicar declaraciones en el sitio web </a:t>
            </a:r>
            <a:endParaRPr lang="en-U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8AF1AB2-A28F-32FF-EB3C-58F011B9D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7" y="1909469"/>
            <a:ext cx="5260181" cy="3009002"/>
          </a:xfrm>
          <a:prstGeom prst="rect">
            <a:avLst/>
          </a:prstGeom>
        </p:spPr>
      </p:pic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3B792BB8-06D6-B211-1F7C-5033386AD11E}"/>
              </a:ext>
            </a:extLst>
          </p:cNvPr>
          <p:cNvCxnSpPr>
            <a:cxnSpLocks/>
          </p:cNvCxnSpPr>
          <p:nvPr/>
        </p:nvCxnSpPr>
        <p:spPr>
          <a:xfrm flipV="1">
            <a:off x="5226095" y="3413970"/>
            <a:ext cx="1674768" cy="302566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3831B0-5758-270B-00A9-483E0838B0C1}"/>
              </a:ext>
            </a:extLst>
          </p:cNvPr>
          <p:cNvSpPr txBox="1"/>
          <p:nvPr/>
        </p:nvSpPr>
        <p:spPr>
          <a:xfrm>
            <a:off x="6523816" y="3092039"/>
            <a:ext cx="25397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1400" b="1" dirty="0">
                <a:solidFill>
                  <a:schemeClr val="tx1"/>
                </a:solidFill>
                <a:latin typeface="Tenor Sans" panose="020B0604020202020204" charset="0"/>
              </a:rPr>
              <a:t>Uso de redes sociales y redes académicas</a:t>
            </a:r>
            <a:endParaRPr lang="es-PE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99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C6F33B7-1EF8-6F51-4F0B-AB627A3B1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78" y="1879849"/>
            <a:ext cx="5547078" cy="3068241"/>
          </a:xfrm>
          <a:prstGeom prst="rect">
            <a:avLst/>
          </a:prstGeom>
        </p:spPr>
      </p:pic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0" y="471488"/>
            <a:ext cx="8679656" cy="117871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Medidas editoriales</a:t>
            </a:r>
          </a:p>
          <a:p>
            <a:pPr algn="ctr"/>
            <a:endParaRPr lang="es-ES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Revisar frecuentemente los comentarios en el portal de Scimago</a:t>
            </a:r>
            <a:endParaRPr lang="en-U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3B792BB8-06D6-B211-1F7C-5033386AD11E}"/>
              </a:ext>
            </a:extLst>
          </p:cNvPr>
          <p:cNvCxnSpPr>
            <a:cxnSpLocks/>
          </p:cNvCxnSpPr>
          <p:nvPr/>
        </p:nvCxnSpPr>
        <p:spPr>
          <a:xfrm>
            <a:off x="3933076" y="2493831"/>
            <a:ext cx="2703468" cy="649419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3831B0-5758-270B-00A9-483E0838B0C1}"/>
              </a:ext>
            </a:extLst>
          </p:cNvPr>
          <p:cNvSpPr txBox="1"/>
          <p:nvPr/>
        </p:nvSpPr>
        <p:spPr>
          <a:xfrm>
            <a:off x="6523816" y="2868797"/>
            <a:ext cx="25397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1400" b="1" dirty="0">
                <a:solidFill>
                  <a:schemeClr val="tx1"/>
                </a:solidFill>
                <a:latin typeface="Tenor Sans" panose="020B0604020202020204" charset="0"/>
              </a:rPr>
              <a:t>Ver comentarios de la comunidad científica</a:t>
            </a:r>
            <a:endParaRPr lang="es-PE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485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0" y="471488"/>
            <a:ext cx="8679656" cy="14644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Medidas editoriales</a:t>
            </a:r>
          </a:p>
          <a:p>
            <a:pPr algn="ctr"/>
            <a:endParaRPr lang="es-ES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Indexación continua en directorios, catálogos u otros sistemas de información, de tal manera que los autores consulten diversas fuentes para verificar el contenido o metadatos originales de los artículos publicados. </a:t>
            </a:r>
            <a:endParaRPr lang="en-U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417D9CA-1979-D113-0658-8F3B570C4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509" y="2380155"/>
            <a:ext cx="3575351" cy="2645760"/>
          </a:xfrm>
          <a:prstGeom prst="rect">
            <a:avLst/>
          </a:prstGeom>
        </p:spPr>
      </p:pic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3B792BB8-06D6-B211-1F7C-5033386AD11E}"/>
              </a:ext>
            </a:extLst>
          </p:cNvPr>
          <p:cNvCxnSpPr>
            <a:cxnSpLocks/>
          </p:cNvCxnSpPr>
          <p:nvPr/>
        </p:nvCxnSpPr>
        <p:spPr>
          <a:xfrm flipV="1">
            <a:off x="4217388" y="3163734"/>
            <a:ext cx="1857370" cy="456566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3831B0-5758-270B-00A9-483E0838B0C1}"/>
              </a:ext>
            </a:extLst>
          </p:cNvPr>
          <p:cNvSpPr txBox="1"/>
          <p:nvPr/>
        </p:nvSpPr>
        <p:spPr>
          <a:xfrm>
            <a:off x="5944675" y="2859867"/>
            <a:ext cx="25397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1400" b="1" dirty="0">
                <a:solidFill>
                  <a:schemeClr val="tx1"/>
                </a:solidFill>
                <a:latin typeface="Tenor Sans" panose="020B0604020202020204" charset="0"/>
              </a:rPr>
              <a:t>Mostrar los registros en la interfaz principal de la revista</a:t>
            </a:r>
            <a:endParaRPr lang="es-PE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887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0" y="471488"/>
            <a:ext cx="8679656" cy="14644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Medidas editoriales</a:t>
            </a:r>
          </a:p>
          <a:p>
            <a:pPr algn="ctr"/>
            <a:endParaRPr lang="es-ES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Indexación continua en directorios, catálogos u otros sistemas de información, de tal manera que los autores consulten diversas fuentes para verificar el contenido o metadatos originales de los artículos publicados. </a:t>
            </a:r>
            <a:endParaRPr lang="en-U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417D9CA-1979-D113-0658-8F3B570C4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509" y="2380155"/>
            <a:ext cx="3575351" cy="2645760"/>
          </a:xfrm>
          <a:prstGeom prst="rect">
            <a:avLst/>
          </a:prstGeom>
        </p:spPr>
      </p:pic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3B792BB8-06D6-B211-1F7C-5033386AD11E}"/>
              </a:ext>
            </a:extLst>
          </p:cNvPr>
          <p:cNvCxnSpPr>
            <a:cxnSpLocks/>
          </p:cNvCxnSpPr>
          <p:nvPr/>
        </p:nvCxnSpPr>
        <p:spPr>
          <a:xfrm flipV="1">
            <a:off x="4217388" y="3163734"/>
            <a:ext cx="1857370" cy="456566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73831B0-5758-270B-00A9-483E0838B0C1}"/>
              </a:ext>
            </a:extLst>
          </p:cNvPr>
          <p:cNvSpPr txBox="1"/>
          <p:nvPr/>
        </p:nvSpPr>
        <p:spPr>
          <a:xfrm>
            <a:off x="5944675" y="2859867"/>
            <a:ext cx="253978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sz="1400" b="1" dirty="0">
                <a:solidFill>
                  <a:schemeClr val="tx1"/>
                </a:solidFill>
                <a:latin typeface="Tenor Sans" panose="020B0604020202020204" charset="0"/>
              </a:rPr>
              <a:t>Mostrar los registros en la interfaz principal de la revista</a:t>
            </a:r>
            <a:endParaRPr lang="es-PE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474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78593" y="0"/>
            <a:ext cx="8629650" cy="27503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dirty="0">
                <a:solidFill>
                  <a:srgbClr val="FF0000"/>
                </a:solidFill>
                <a:latin typeface="Tenor Sans" panose="020B0604020202020204" charset="0"/>
              </a:rPr>
              <a:t>Reloj de retracción</a:t>
            </a:r>
            <a:b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</a:br>
            <a:b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</a:b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Desarrollado por Anna Abalkina.  La base de datos incluye revistas secuestradas ubicadas o activas desde </a:t>
            </a:r>
            <a: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  <a:t>2020</a:t>
            </a: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 en adelante.</a:t>
            </a:r>
            <a:b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</a:br>
            <a:b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</a:b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972AAFD-A583-E6D2-071A-151F5EE3D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0" y="1737406"/>
            <a:ext cx="7672389" cy="292262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A56D59-5776-1050-5705-652E94F5E2CC}"/>
              </a:ext>
            </a:extLst>
          </p:cNvPr>
          <p:cNvSpPr txBox="1"/>
          <p:nvPr/>
        </p:nvSpPr>
        <p:spPr>
          <a:xfrm>
            <a:off x="2569964" y="4603849"/>
            <a:ext cx="28378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PE" dirty="0">
                <a:latin typeface="Tenor Sans" panose="020B0604020202020204" charset="0"/>
                <a:hlinkClick r:id="rId4"/>
              </a:rPr>
              <a:t>https://bit.ly/3wTqdae</a:t>
            </a:r>
            <a:r>
              <a:rPr lang="es-PE" dirty="0">
                <a:latin typeface="Tenor Sans" panose="020B060402020202020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7214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0"/>
          <p:cNvSpPr txBox="1">
            <a:spLocks noGrp="1"/>
          </p:cNvSpPr>
          <p:nvPr>
            <p:ph type="title" idx="18"/>
          </p:nvPr>
        </p:nvSpPr>
        <p:spPr>
          <a:xfrm>
            <a:off x="171451" y="864392"/>
            <a:ext cx="5250656" cy="36861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dirty="0">
                <a:solidFill>
                  <a:srgbClr val="FF0000"/>
                </a:solidFill>
                <a:latin typeface="Tenor Sans" panose="020B0604020202020204" charset="0"/>
              </a:rPr>
              <a:t>Conclusiones</a:t>
            </a:r>
            <a:b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</a:br>
            <a:br>
              <a:rPr lang="es-ES" sz="2000" b="1" dirty="0">
                <a:solidFill>
                  <a:schemeClr val="tx1"/>
                </a:solidFill>
                <a:latin typeface="Tenor Sans" panose="020B0604020202020204" charset="0"/>
              </a:rPr>
            </a:br>
            <a:r>
              <a:rPr lang="es-ES" sz="2000" dirty="0">
                <a:solidFill>
                  <a:schemeClr val="tx1"/>
                </a:solidFill>
                <a:latin typeface="Tenor Sans" panose="020B0604020202020204" charset="0"/>
              </a:rPr>
              <a:t>¿Sabemos si nuestra revista científica está siendo clonada?, es muy probable que revistas científicas recientemente lanzadas e indexadas en Scopus no presten atención a este suceso de fraude académico que podría afectar su reputación e impacto en la comunidad científica, por lo que se recomienda tomar medidas editoriales para identificar y minimizar ser clonadas.</a:t>
            </a:r>
            <a:endParaRPr lang="es-ES" sz="2000" dirty="0">
              <a:solidFill>
                <a:srgbClr val="FF0000"/>
              </a:solidFill>
              <a:latin typeface="Tenor Sans" panose="020B060402020202020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27C8598-A4D5-0D4E-DC24-11E0A641B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107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77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48;p40">
            <a:extLst>
              <a:ext uri="{FF2B5EF4-FFF2-40B4-BE49-F238E27FC236}">
                <a16:creationId xmlns:a16="http://schemas.microsoft.com/office/drawing/2014/main" id="{CD4CCA92-258C-3F02-A75E-F8353F15CD38}"/>
              </a:ext>
            </a:extLst>
          </p:cNvPr>
          <p:cNvSpPr txBox="1">
            <a:spLocks/>
          </p:cNvSpPr>
          <p:nvPr/>
        </p:nvSpPr>
        <p:spPr>
          <a:xfrm>
            <a:off x="0" y="407193"/>
            <a:ext cx="9063602" cy="44291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ES" sz="2400" b="1" dirty="0">
                <a:solidFill>
                  <a:srgbClr val="FF0000"/>
                </a:solidFill>
                <a:latin typeface="Tenor Sans" panose="020B0604020202020204" charset="0"/>
              </a:rPr>
              <a:t>Referencias bibliográficas</a:t>
            </a:r>
          </a:p>
          <a:p>
            <a:pPr algn="just"/>
            <a:endParaRPr lang="es-ES" sz="18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marL="304800" indent="-304800">
              <a:lnSpc>
                <a:spcPct val="107000"/>
              </a:lnSpc>
              <a:spcAft>
                <a:spcPts val="800"/>
              </a:spcAft>
            </a:pP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Abalkina, A. (2023). Challenges posed by hijacked journals in Scopus. </a:t>
            </a:r>
            <a:r>
              <a:rPr lang="en-US" sz="1600" i="1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Journal of the Association for Information Science and Technology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75:395–422. https://doi.org/10.1002/asi.24855</a:t>
            </a:r>
            <a:endParaRPr lang="es-PE" sz="1600" kern="100" dirty="0">
              <a:effectLst/>
              <a:latin typeface="Tenor Sans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>
              <a:lnSpc>
                <a:spcPct val="107000"/>
              </a:lnSpc>
              <a:spcAft>
                <a:spcPts val="800"/>
              </a:spcAft>
            </a:pP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Dadkhah, M., </a:t>
            </a:r>
            <a:r>
              <a:rPr lang="en-US" sz="1600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Maliszewski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T., &amp; </a:t>
            </a:r>
            <a:r>
              <a:rPr lang="en-US" sz="1600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Lyashenko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V. V. (2016). An approach for preventing the indexing of hijacked journal articles in scientific databases. </a:t>
            </a:r>
            <a:r>
              <a:rPr lang="en-US" sz="1600" i="1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Behaviour</a:t>
            </a:r>
            <a:r>
              <a:rPr lang="en-US" sz="1600" i="1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 &amp; Information Technology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i="1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(4), 298-303. https://doi.org/10.1080/0144929X.2015.1128975</a:t>
            </a:r>
            <a:endParaRPr lang="es-PE" sz="1600" kern="100" dirty="0">
              <a:effectLst/>
              <a:latin typeface="Tenor Sans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>
              <a:lnSpc>
                <a:spcPct val="107000"/>
              </a:lnSpc>
              <a:spcAft>
                <a:spcPts val="800"/>
              </a:spcAft>
            </a:pP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Khedkar, E. B., Kumar, A., Ingle, A., </a:t>
            </a:r>
            <a:r>
              <a:rPr lang="en-US" sz="1600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Khaire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R., Paliwal, J. M., </a:t>
            </a:r>
            <a:r>
              <a:rPr lang="en-US" sz="1600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Bagul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D., </a:t>
            </a:r>
            <a:r>
              <a:rPr lang="en-US" sz="1600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Warpade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S., </a:t>
            </a:r>
            <a:r>
              <a:rPr lang="en-US" sz="1600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Londhe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B. M., </a:t>
            </a:r>
            <a:r>
              <a:rPr lang="en-US" sz="1600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Malkar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V., </a:t>
            </a:r>
            <a:r>
              <a:rPr lang="en-US" sz="1600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Huddedar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S. P., </a:t>
            </a:r>
            <a:r>
              <a:rPr lang="en-US" sz="1600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Jambhekar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N. D., &amp; </a:t>
            </a:r>
            <a:r>
              <a:rPr lang="en-US" sz="1600" kern="0" dirty="0" err="1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Raibagkar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S. S. (2022). Study of the Causes and Consequences of Cloned Journal Publications. </a:t>
            </a:r>
            <a:r>
              <a:rPr lang="en-US" sz="1600" i="1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Publishing Research Quarterly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i="1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38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(3), 558-572. https://doi.org/10.1007/s12109-022-09907-z</a:t>
            </a:r>
            <a:endParaRPr lang="es-PE" sz="1600" kern="100" dirty="0">
              <a:effectLst/>
              <a:latin typeface="Tenor Sans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4800" indent="-304800">
              <a:lnSpc>
                <a:spcPct val="107000"/>
              </a:lnSpc>
              <a:spcAft>
                <a:spcPts val="800"/>
              </a:spcAft>
            </a:pP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Sanford, B., &amp; Bradly Harris, R. (2023). </a:t>
            </a:r>
            <a:r>
              <a:rPr lang="en-US" sz="1600" i="1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Tips for identifying and avoiding hijacked journals</a:t>
            </a:r>
            <a:r>
              <a:rPr lang="en-US" sz="1600" kern="0" dirty="0">
                <a:effectLst/>
                <a:latin typeface="Tenor Sans" panose="020B0604020202020204" charset="0"/>
                <a:ea typeface="Calibri" panose="020F0502020204030204" pitchFamily="34" charset="0"/>
                <a:cs typeface="Times New Roman" panose="02020603050405020304" pitchFamily="18" charset="0"/>
              </a:rPr>
              <a:t>. https://thinkscience.co.jp/en/articles/tips-for-avoiding-hijacked-journals</a:t>
            </a:r>
            <a:endParaRPr lang="es-PE" sz="1600" kern="100" dirty="0">
              <a:effectLst/>
              <a:latin typeface="Tenor Sans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348;p40">
            <a:extLst>
              <a:ext uri="{FF2B5EF4-FFF2-40B4-BE49-F238E27FC236}">
                <a16:creationId xmlns:a16="http://schemas.microsoft.com/office/drawing/2014/main" id="{7697EA17-7C34-8F77-3E13-80BD29613095}"/>
              </a:ext>
            </a:extLst>
          </p:cNvPr>
          <p:cNvSpPr txBox="1">
            <a:spLocks/>
          </p:cNvSpPr>
          <p:nvPr/>
        </p:nvSpPr>
        <p:spPr>
          <a:xfrm>
            <a:off x="80398" y="1203722"/>
            <a:ext cx="8273980" cy="324683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lang="es-ES" sz="2000" dirty="0">
              <a:solidFill>
                <a:schemeClr val="tx1"/>
              </a:solidFill>
              <a:latin typeface="Tenor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545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40;p65">
            <a:extLst>
              <a:ext uri="{FF2B5EF4-FFF2-40B4-BE49-F238E27FC236}">
                <a16:creationId xmlns:a16="http://schemas.microsoft.com/office/drawing/2014/main" id="{FD633086-7A02-3654-5836-91E7916DE9A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032272" y="1868928"/>
            <a:ext cx="7079456" cy="22520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FF0000"/>
                </a:solidFill>
                <a:latin typeface="Tenor Sans" panose="020B0604020202020204" charset="0"/>
              </a:rPr>
              <a:t>Lloy Pool Pinedo Tuanama</a:t>
            </a:r>
          </a:p>
          <a:p>
            <a:pPr marL="0" indent="0"/>
            <a:r>
              <a:rPr lang="en" sz="2400" dirty="0">
                <a:solidFill>
                  <a:schemeClr val="tx1"/>
                </a:solidFill>
                <a:latin typeface="Tenor Sans" panose="020B0604020202020204" charset="0"/>
              </a:rPr>
              <a:t>Investigador RENACY-CONCYTEC</a:t>
            </a:r>
            <a:endParaRPr lang="en" sz="2400" b="1" dirty="0">
              <a:solidFill>
                <a:srgbClr val="FF0000"/>
              </a:solidFill>
              <a:latin typeface="Tenor Sans" panose="020B060402020202020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tx1"/>
                </a:solidFill>
                <a:latin typeface="Tenor Sans" panose="020B0604020202020204" charset="0"/>
              </a:rPr>
              <a:t>Editor Asociado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191919"/>
                </a:solidFill>
                <a:latin typeface="Tenor Sans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Revista Científica de Sistemas e </a:t>
            </a:r>
            <a:r>
              <a:rPr lang="en" sz="2400" dirty="0">
                <a:solidFill>
                  <a:schemeClr val="tx1"/>
                </a:solidFill>
                <a:latin typeface="Tenor Sans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Informática</a:t>
            </a:r>
            <a:endParaRPr lang="en" sz="2400" dirty="0">
              <a:solidFill>
                <a:schemeClr val="tx1"/>
              </a:solidFill>
              <a:latin typeface="Tenor Sans" panose="020B060402020202020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2400" dirty="0">
                <a:solidFill>
                  <a:schemeClr val="tx1"/>
                </a:solidFill>
                <a:latin typeface="Tenor Sans" panose="020B0604020202020204" charset="0"/>
              </a:rPr>
              <a:t>E-mail: </a:t>
            </a:r>
            <a:r>
              <a:rPr lang="es-PE" sz="2400" dirty="0">
                <a:solidFill>
                  <a:schemeClr val="tx1"/>
                </a:solidFill>
                <a:latin typeface="Tenor Sans" panose="020B060402020202020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lpinedo@unsm.edu.pe</a:t>
            </a:r>
            <a:r>
              <a:rPr lang="es-PE" sz="2400" dirty="0">
                <a:solidFill>
                  <a:schemeClr val="tx1"/>
                </a:solidFill>
                <a:latin typeface="Tenor Sans" panose="020B0604020202020204" charset="0"/>
              </a:rPr>
              <a:t> </a:t>
            </a:r>
          </a:p>
        </p:txBody>
      </p:sp>
      <p:sp>
        <p:nvSpPr>
          <p:cNvPr id="7" name="Google Shape;841;p65">
            <a:extLst>
              <a:ext uri="{FF2B5EF4-FFF2-40B4-BE49-F238E27FC236}">
                <a16:creationId xmlns:a16="http://schemas.microsoft.com/office/drawing/2014/main" id="{2252DE67-1438-10E4-F132-E5CACC754C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93862" y="1022485"/>
            <a:ext cx="6556276" cy="56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chemeClr val="tx1"/>
                </a:solidFill>
              </a:rPr>
              <a:t>Gracias por su atención.</a:t>
            </a:r>
            <a:endParaRPr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60320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ist Grayscale Clinical Case by Slidesgo">
  <a:themeElements>
    <a:clrScheme name="Simple Light">
      <a:dk1>
        <a:srgbClr val="191919"/>
      </a:dk1>
      <a:lt1>
        <a:srgbClr val="FFFFFF"/>
      </a:lt1>
      <a:dk2>
        <a:srgbClr val="FFFFFF"/>
      </a:dk2>
      <a:lt2>
        <a:srgbClr val="FFFFFF"/>
      </a:lt2>
      <a:accent1>
        <a:srgbClr val="434343"/>
      </a:accent1>
      <a:accent2>
        <a:srgbClr val="666666"/>
      </a:accent2>
      <a:accent3>
        <a:srgbClr val="999999"/>
      </a:accent3>
      <a:accent4>
        <a:srgbClr val="CCCCCC"/>
      </a:accent4>
      <a:accent5>
        <a:srgbClr val="FAFAFA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949</Words>
  <Application>Microsoft Office PowerPoint</Application>
  <PresentationFormat>Presentación en pantalla (16:9)</PresentationFormat>
  <Paragraphs>71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Open Sans</vt:lpstr>
      <vt:lpstr>Tenor Sans</vt:lpstr>
      <vt:lpstr>Bebas Neue</vt:lpstr>
      <vt:lpstr>Minimalist Grayscale Clinical Case by Slidesgo</vt:lpstr>
      <vt:lpstr>Revistas científicas clonadas: Medidas editoriales  Lloy P. Pinedo-Tuanama, Miguel A. Valles-Coral, Jorge R. Navarro-Cabrera, Rony Flores-Ramirez </vt:lpstr>
      <vt:lpstr>Revista clonada  Las revistas clonadas o secuestradas se refieren a sitios web clonados que imitan las páginas de inicio de revistas legítimas con el propósito de solicitar tarifas de procesamiento y publicación a autores desprevenidos.</vt:lpstr>
      <vt:lpstr>Presentación de PowerPoint</vt:lpstr>
      <vt:lpstr>Los secuestradores de revistas se dirigen principalmente a revistas independientes de pequeñas editoriales o revistas universitarias y, por lo general, evitan clonar revistas de las principales editoriales (Abalkina, 2023). </vt:lpstr>
      <vt:lpstr>Presentación de PowerPoint</vt:lpstr>
      <vt:lpstr>Khedkar et al. (2022) observaron que a pesar de que los autores de Journal of Positive School Psychology (estudio de caso de revista secuestrada) saben que han publicado en una revista clonada y sus consecuencias, desean seguir adelante con la publicación y obtener créditos académicos.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Reloj de retracción  Desarrollado por Anna Abalkina.  La base de datos incluye revistas secuestradas ubicadas o activas desde 2020 en adelante.  </vt:lpstr>
      <vt:lpstr>Conclusiones  ¿Sabemos si nuestra revista científica está siendo clonada?, es muy probable que revistas científicas recientemente lanzadas e indexadas en Scopus no presten atención a este suceso de fraude académico que podría afectar su reputación e impacto en la comunidad científica, por lo que se recomienda tomar medidas editoriales para identificar y minimizar ser clonadas.</vt:lpstr>
      <vt:lpstr>Presentación de PowerPoint</vt:lpstr>
      <vt:lpstr>Gracias por su atención.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¿Sabemos si nuestra revista científica está siendo clonada?: Medidas editoriales  Lloy Pinedo, Miguel Valles, Jorge Navarro, Rony Flores</dc:title>
  <dc:creator>LLOY</dc:creator>
  <cp:lastModifiedBy>Lloy Pinedo</cp:lastModifiedBy>
  <cp:revision>32</cp:revision>
  <dcterms:modified xsi:type="dcterms:W3CDTF">2024-04-25T21:33:05Z</dcterms:modified>
</cp:coreProperties>
</file>