
<file path=[Content_Types].xml><?xml version="1.0" encoding="utf-8"?>
<Types xmlns="http://schemas.openxmlformats.org/package/2006/content-types">
  <Default ContentType="image/jpeg" Extension="jpg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63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61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</p:sldIdLst>
  <p:sldSz cy="6858000" cx="12192000"/>
  <p:notesSz cx="6797675" cy="9926625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69" roundtripDataSignature="AMtx7mjSM+KCr5e7DBQn3JHP1YVXcYWga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AE93D715-98B2-42E3-831A-E0AB867D35CA}">
  <a:tblStyle styleId="{AE93D715-98B2-42E3-831A-E0AB867D35CA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D63CAA95-30E6-4448-AE20-A2801086AEC9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BF5"/>
          </a:solidFill>
        </a:fill>
      </a:tcStyle>
    </a:wholeTbl>
    <a:band1H>
      <a:tcTxStyle/>
      <a:tcStyle>
        <a:fill>
          <a:solidFill>
            <a:srgbClr val="CDD4EA"/>
          </a:solidFill>
        </a:fill>
      </a:tcStyle>
    </a:band1H>
    <a:band2H>
      <a:tcTxStyle/>
    </a:band2H>
    <a:band1V>
      <a:tcTxStyle/>
      <a:tcStyle>
        <a:fill>
          <a:solidFill>
            <a:srgbClr val="CDD4EA"/>
          </a:solidFill>
        </a:fill>
      </a:tcStyle>
    </a:band1V>
    <a:band2V>
      <a:tcTxStyle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62" Type="http://schemas.openxmlformats.org/officeDocument/2006/relationships/slide" Target="slides/slide57.xml"/><Relationship Id="rId61" Type="http://schemas.openxmlformats.org/officeDocument/2006/relationships/slide" Target="slides/slide56.xml"/><Relationship Id="rId20" Type="http://schemas.openxmlformats.org/officeDocument/2006/relationships/slide" Target="slides/slide15.xml"/><Relationship Id="rId64" Type="http://schemas.openxmlformats.org/officeDocument/2006/relationships/slide" Target="slides/slide59.xml"/><Relationship Id="rId63" Type="http://schemas.openxmlformats.org/officeDocument/2006/relationships/slide" Target="slides/slide58.xml"/><Relationship Id="rId22" Type="http://schemas.openxmlformats.org/officeDocument/2006/relationships/slide" Target="slides/slide17.xml"/><Relationship Id="rId66" Type="http://schemas.openxmlformats.org/officeDocument/2006/relationships/slide" Target="slides/slide61.xml"/><Relationship Id="rId21" Type="http://schemas.openxmlformats.org/officeDocument/2006/relationships/slide" Target="slides/slide16.xml"/><Relationship Id="rId65" Type="http://schemas.openxmlformats.org/officeDocument/2006/relationships/slide" Target="slides/slide60.xml"/><Relationship Id="rId24" Type="http://schemas.openxmlformats.org/officeDocument/2006/relationships/slide" Target="slides/slide19.xml"/><Relationship Id="rId68" Type="http://schemas.openxmlformats.org/officeDocument/2006/relationships/slide" Target="slides/slide63.xml"/><Relationship Id="rId23" Type="http://schemas.openxmlformats.org/officeDocument/2006/relationships/slide" Target="slides/slide18.xml"/><Relationship Id="rId67" Type="http://schemas.openxmlformats.org/officeDocument/2006/relationships/slide" Target="slides/slide62.xml"/><Relationship Id="rId60" Type="http://schemas.openxmlformats.org/officeDocument/2006/relationships/slide" Target="slides/slide55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69" Type="http://customschemas.google.com/relationships/presentationmetadata" Target="metadata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11" Type="http://schemas.openxmlformats.org/officeDocument/2006/relationships/slide" Target="slides/slide6.xml"/><Relationship Id="rId55" Type="http://schemas.openxmlformats.org/officeDocument/2006/relationships/slide" Target="slides/slide50.xml"/><Relationship Id="rId10" Type="http://schemas.openxmlformats.org/officeDocument/2006/relationships/slide" Target="slides/slide5.xml"/><Relationship Id="rId54" Type="http://schemas.openxmlformats.org/officeDocument/2006/relationships/slide" Target="slides/slide49.xml"/><Relationship Id="rId13" Type="http://schemas.openxmlformats.org/officeDocument/2006/relationships/slide" Target="slides/slide8.xml"/><Relationship Id="rId57" Type="http://schemas.openxmlformats.org/officeDocument/2006/relationships/slide" Target="slides/slide52.xml"/><Relationship Id="rId12" Type="http://schemas.openxmlformats.org/officeDocument/2006/relationships/slide" Target="slides/slide7.xml"/><Relationship Id="rId56" Type="http://schemas.openxmlformats.org/officeDocument/2006/relationships/slide" Target="slides/slide51.xml"/><Relationship Id="rId15" Type="http://schemas.openxmlformats.org/officeDocument/2006/relationships/slide" Target="slides/slide10.xml"/><Relationship Id="rId59" Type="http://schemas.openxmlformats.org/officeDocument/2006/relationships/slide" Target="slides/slide54.xml"/><Relationship Id="rId14" Type="http://schemas.openxmlformats.org/officeDocument/2006/relationships/slide" Target="slides/slide9.xml"/><Relationship Id="rId58" Type="http://schemas.openxmlformats.org/officeDocument/2006/relationships/slide" Target="slides/slide5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45659" cy="49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50443" y="0"/>
            <a:ext cx="2945659" cy="49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s-E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1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2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" name="Google Shape;97;p3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3:notes"/>
          <p:cNvSpPr txBox="1"/>
          <p:nvPr>
            <p:ph idx="12" type="sldNum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4:notes"/>
          <p:cNvSpPr txBox="1"/>
          <p:nvPr>
            <p:ph idx="12" type="sldNum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5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6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6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7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7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8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0" name="Google Shape;140;p8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8:notes"/>
          <p:cNvSpPr txBox="1"/>
          <p:nvPr>
            <p:ph idx="12" type="sldNum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9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8" name="Google Shape;158;p9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9:notes"/>
          <p:cNvSpPr txBox="1"/>
          <p:nvPr>
            <p:ph idx="12" type="sldNum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0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10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1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11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2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12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3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13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4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Google Shape;239;p14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5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6" name="Google Shape;256;p15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6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2" name="Google Shape;262;p16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p16:notes"/>
          <p:cNvSpPr txBox="1"/>
          <p:nvPr>
            <p:ph idx="12" type="sldNum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17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" name="Google Shape;294;p17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18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9" name="Google Shape;299;p18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0" name="Google Shape;300;p18:notes"/>
          <p:cNvSpPr txBox="1"/>
          <p:nvPr>
            <p:ph idx="12" type="sldNum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19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8" name="Google Shape;308;p19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20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7" name="Google Shape;317;p20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8" name="Google Shape;318;p20:notes"/>
          <p:cNvSpPr txBox="1"/>
          <p:nvPr>
            <p:ph idx="12" type="sldNum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21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5" name="Google Shape;335;p21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22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9" name="Google Shape;419;p22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23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1" name="Google Shape;431;p23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24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6" name="Google Shape;436;p24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25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4" name="Google Shape;444;p25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26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4" name="Google Shape;454;p26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27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3" name="Google Shape;463;p27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0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p28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2" name="Google Shape;472;p28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7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29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9" name="Google Shape;479;p29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5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30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7" name="Google Shape;487;p30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p31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3" name="Google Shape;493;p31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32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9" name="Google Shape;499;p32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6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p33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8" name="Google Shape;508;p33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2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p34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4" name="Google Shape;514;p34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35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1" name="Google Shape;521;p35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2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p36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4" name="Google Shape;544;p36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7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p37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9" name="Google Shape;549;p37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3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p38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5" name="Google Shape;555;p38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9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39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1" name="Google Shape;561;p39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7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p40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9" name="Google Shape;569;p40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8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41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0" name="Google Shape;590;p41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2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42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4" name="Google Shape;604;p42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2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" name="Google Shape;623;p43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24" name="Google Shape;624;p43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5" name="Google Shape;625;p43:notes"/>
          <p:cNvSpPr txBox="1"/>
          <p:nvPr>
            <p:ph idx="12" type="sldNum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2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44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4" name="Google Shape;634;p44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9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p45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1" name="Google Shape;641;p45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0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Google Shape;651;p46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2" name="Google Shape;652;p46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9" name="Shape 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" name="Google Shape;660;p47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1" name="Google Shape;661;p47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Google Shape;672;p48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3" name="Google Shape;673;p48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" name="Google Shape;682;p49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3" name="Google Shape;683;p49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7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Google Shape;688;p50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9" name="Google Shape;689;p50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3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" name="Google Shape;694;p51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5" name="Google Shape;695;p51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0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" name="Google Shape;701;p52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2" name="Google Shape;702;p52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6" name="Shape 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" name="Google Shape;707;p53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08" name="Google Shape;708;p53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9" name="Google Shape;709;p53:notes"/>
          <p:cNvSpPr txBox="1"/>
          <p:nvPr>
            <p:ph idx="12" type="sldNum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5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Google Shape;726;p54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7" name="Google Shape;727;p54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" name="Google Shape;732;p55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3" name="Google Shape;733;p55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7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" name="Google Shape;738;p56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9" name="Google Shape;739;p56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4" name="Shape 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" name="Google Shape;745;p57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6" name="Google Shape;746;p57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0" name="Shape 7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1" name="Google Shape;751;p58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2" name="Google Shape;752;p58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6" name="Shape 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" name="Google Shape;757;p59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8" name="Google Shape;758;p59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5" name="Shape 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" name="Google Shape;766;p60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7" name="Google Shape;767;p60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2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3" name="Google Shape;773;p61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4" name="Google Shape;774;p61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9" name="Shape 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" name="Google Shape;780;p62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1" name="Google Shape;781;p62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0" name="Shape 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" name="Google Shape;791;p63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2" name="Google Shape;792;p63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ucm.portalcientifico.es/" TargetMode="External"/><Relationship Id="rId3" Type="http://schemas.openxmlformats.org/officeDocument/2006/relationships/image" Target="../media/image8.png"/><Relationship Id="rId4" Type="http://schemas.openxmlformats.org/officeDocument/2006/relationships/hyperlink" Target="https://inv-es.portalcientifico.es/" TargetMode="External"/><Relationship Id="rId5" Type="http://schemas.openxmlformats.org/officeDocument/2006/relationships/image" Target="../media/image7.png"/><Relationship Id="rId6" Type="http://schemas.openxmlformats.org/officeDocument/2006/relationships/hyperlink" Target="https://dialnet.unirioja.es/metricas/" TargetMode="External"/><Relationship Id="rId7" Type="http://schemas.openxmlformats.org/officeDocument/2006/relationships/image" Target="../media/image5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objetos" type="obj">
  <p:cSld name="OBJECT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65"/>
          <p:cNvSpPr txBox="1"/>
          <p:nvPr>
            <p:ph type="title"/>
          </p:nvPr>
        </p:nvSpPr>
        <p:spPr>
          <a:xfrm>
            <a:off x="838200" y="681037"/>
            <a:ext cx="10515600" cy="10096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1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6" name="Google Shape;16;p6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7" name="Google Shape;17;p6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" name="Google Shape;18;p6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" name="Google Shape;19;p6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lo el título" type="titleOnly">
  <p:cSld name="TITLE_ONL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66"/>
          <p:cNvSpPr txBox="1"/>
          <p:nvPr>
            <p:ph type="title"/>
          </p:nvPr>
        </p:nvSpPr>
        <p:spPr>
          <a:xfrm>
            <a:off x="838200" y="681037"/>
            <a:ext cx="10515600" cy="10096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1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2" name="Google Shape;22;p6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" name="Google Shape;23;p6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4" name="Google Shape;24;p6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 type="blank">
  <p:cSld name="BLANK">
    <p:bg>
      <p:bgPr>
        <a:solidFill>
          <a:srgbClr val="FFFFEB"/>
        </a:solidFill>
      </p:bgPr>
    </p:bg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7"/>
          <p:cNvSpPr txBox="1"/>
          <p:nvPr/>
        </p:nvSpPr>
        <p:spPr>
          <a:xfrm>
            <a:off x="0" y="6642556"/>
            <a:ext cx="3237470" cy="2154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S" sz="8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CRECS2024. </a:t>
            </a:r>
            <a:r>
              <a:rPr b="1" i="1" lang="es-ES" sz="800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Dialnet Global</a:t>
            </a:r>
            <a:r>
              <a:rPr b="1" lang="es-ES" sz="800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: sistema de información científica en español</a:t>
            </a:r>
            <a:endParaRPr sz="800">
              <a:solidFill>
                <a:srgbClr val="1E4E7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" name="Google Shape;27;p67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62050" y="6642556"/>
            <a:ext cx="180000" cy="1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8;p67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225047" y="6642556"/>
            <a:ext cx="176088" cy="1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29;p67">
            <a:hlinkClick r:id="rId6"/>
          </p:cNvPr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1881781" y="6642556"/>
            <a:ext cx="197348" cy="18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cabezado de sección" type="secHead">
  <p:cSld name="SECTION_HEADER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8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b="0" i="1" sz="6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2" name="Google Shape;32;p68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3" name="Google Shape;33;p6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4" name="Google Shape;34;p6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5" name="Google Shape;35;p6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os objetos" type="twoObj">
  <p:cSld name="TWO_OBJECTS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9"/>
          <p:cNvSpPr txBox="1"/>
          <p:nvPr>
            <p:ph type="title"/>
          </p:nvPr>
        </p:nvSpPr>
        <p:spPr>
          <a:xfrm>
            <a:off x="838200" y="681037"/>
            <a:ext cx="10515600" cy="10096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1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8" name="Google Shape;38;p69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9" name="Google Shape;39;p69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0" name="Google Shape;40;p6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1" name="Google Shape;41;p6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2" name="Google Shape;42;p6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ción" type="twoTxTwoObj">
  <p:cSld name="TWO_OBJECTS_WITH_TEXT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70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1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45" name="Google Shape;45;p70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6" name="Google Shape;46;p70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7" name="Google Shape;47;p70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8" name="Google Shape;48;p70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9" name="Google Shape;49;p7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0" name="Google Shape;50;p7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1" name="Google Shape;51;p7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ido con título" type="objTx">
  <p:cSld name="OBJECT_WITH_CAPTION_TEXT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7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b="0" i="1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4" name="Google Shape;54;p71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71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6" name="Google Shape;56;p7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7" name="Google Shape;57;p7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8" name="Google Shape;58;p7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n con título" type="picTx">
  <p:cSld name="PICTURE_WITH_CAPTION_TEXT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7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b="0" i="1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61" name="Google Shape;61;p72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2" name="Google Shape;62;p72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3" name="Google Shape;63;p7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4" name="Google Shape;64;p7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5" name="Google Shape;65;p7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texto vertical" type="vertTx">
  <p:cSld name="VERTICAL_TEX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73"/>
          <p:cNvSpPr txBox="1"/>
          <p:nvPr>
            <p:ph type="title"/>
          </p:nvPr>
        </p:nvSpPr>
        <p:spPr>
          <a:xfrm>
            <a:off x="838200" y="681037"/>
            <a:ext cx="10515600" cy="10096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1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68" name="Google Shape;68;p73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9" name="Google Shape;69;p7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0" name="Google Shape;70;p7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1" name="Google Shape;71;p7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vertical y texto" type="vertTitleAndTx">
  <p:cSld name="VERTICAL_TITLE_AND_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74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1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4" name="Google Shape;74;p74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5" name="Google Shape;75;p7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6" name="Google Shape;76;p7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7" name="Google Shape;77;p7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8.xml"/><Relationship Id="rId10" Type="http://schemas.openxmlformats.org/officeDocument/2006/relationships/slideLayout" Target="../slideLayouts/slideLayout7.xml"/><Relationship Id="rId13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9.xml"/><Relationship Id="rId1" Type="http://schemas.openxmlformats.org/officeDocument/2006/relationships/image" Target="../media/image1.jpg"/><Relationship Id="rId2" Type="http://schemas.openxmlformats.org/officeDocument/2006/relationships/image" Target="../media/image2.png"/><Relationship Id="rId3" Type="http://schemas.openxmlformats.org/officeDocument/2006/relationships/image" Target="../media/image11.png"/><Relationship Id="rId4" Type="http://schemas.openxmlformats.org/officeDocument/2006/relationships/slideLayout" Target="../slideLayouts/slideLayout1.xml"/><Relationship Id="rId9" Type="http://schemas.openxmlformats.org/officeDocument/2006/relationships/slideLayout" Target="../slideLayouts/slideLayout6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E5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64"/>
          <p:cNvGrpSpPr/>
          <p:nvPr/>
        </p:nvGrpSpPr>
        <p:grpSpPr>
          <a:xfrm>
            <a:off x="6611620" y="57785"/>
            <a:ext cx="5369559" cy="614680"/>
            <a:chOff x="0" y="0"/>
            <a:chExt cx="5369736" cy="614680"/>
          </a:xfrm>
        </p:grpSpPr>
        <p:pic>
          <p:nvPicPr>
            <p:cNvPr descr="Imagen que contiene Texto&#10;&#10;Descripción generada automáticamente" id="11" name="Google Shape;11;p64"/>
            <p:cNvPicPr preferRelativeResize="0"/>
            <p:nvPr/>
          </p:nvPicPr>
          <p:blipFill rotWithShape="1">
            <a:blip r:embed="rId1">
              <a:alphaModFix/>
            </a:blip>
            <a:srcRect b="0" l="0" r="0" t="0"/>
            <a:stretch/>
          </p:blipFill>
          <p:spPr>
            <a:xfrm>
              <a:off x="3217086" y="60070"/>
              <a:ext cx="2152650" cy="48704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Texto&#10;&#10;Descripción generada automáticamente" id="12" name="Google Shape;12;p64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1815451" y="0"/>
              <a:ext cx="1057275" cy="61468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Plan de Transformación – Universidad de La Rioja" id="13" name="Google Shape;13;p6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0" y="60070"/>
              <a:ext cx="1623060" cy="55245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Relationship Id="rId4" Type="http://schemas.openxmlformats.org/officeDocument/2006/relationships/image" Target="../media/image2.png"/><Relationship Id="rId5" Type="http://schemas.openxmlformats.org/officeDocument/2006/relationships/image" Target="../media/image11.png"/><Relationship Id="rId6" Type="http://schemas.openxmlformats.org/officeDocument/2006/relationships/image" Target="../media/image1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portal.mineco.gob.es/ca-es/comunicacion/Pagines/convenio-valle-de-la-lengua-La-Rioja.aspx" TargetMode="External"/><Relationship Id="rId4" Type="http://schemas.openxmlformats.org/officeDocument/2006/relationships/image" Target="../media/image6.png"/><Relationship Id="rId5" Type="http://schemas.openxmlformats.org/officeDocument/2006/relationships/image" Target="../media/image1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0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4.png"/></Relationships>
</file>

<file path=ppt/slides/_rels/slide7.xml.rels><?xml version="1.0" encoding="UTF-8" standalone="yes"?><Relationships xmlns="http://schemas.openxmlformats.org/package/2006/relationships"><Relationship Id="rId10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3.png"/><Relationship Id="rId4" Type="http://schemas.openxmlformats.org/officeDocument/2006/relationships/image" Target="../media/image15.png"/><Relationship Id="rId9" Type="http://schemas.openxmlformats.org/officeDocument/2006/relationships/hyperlink" Target="https://inv-es.portalcientifico.es/" TargetMode="External"/><Relationship Id="rId5" Type="http://schemas.openxmlformats.org/officeDocument/2006/relationships/image" Target="../media/image24.png"/><Relationship Id="rId6" Type="http://schemas.openxmlformats.org/officeDocument/2006/relationships/image" Target="../media/image18.png"/><Relationship Id="rId7" Type="http://schemas.openxmlformats.org/officeDocument/2006/relationships/hyperlink" Target="https://ucm.portalcientifico.es/" TargetMode="External"/><Relationship Id="rId8" Type="http://schemas.openxmlformats.org/officeDocument/2006/relationships/image" Target="../media/image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2.png"/><Relationship Id="rId4" Type="http://schemas.openxmlformats.org/officeDocument/2006/relationships/image" Target="../media/image61.png"/><Relationship Id="rId9" Type="http://schemas.openxmlformats.org/officeDocument/2006/relationships/image" Target="../media/image29.png"/><Relationship Id="rId5" Type="http://schemas.openxmlformats.org/officeDocument/2006/relationships/image" Target="../media/image28.png"/><Relationship Id="rId6" Type="http://schemas.openxmlformats.org/officeDocument/2006/relationships/image" Target="../media/image20.png"/><Relationship Id="rId7" Type="http://schemas.openxmlformats.org/officeDocument/2006/relationships/image" Target="../media/image25.png"/><Relationship Id="rId8" Type="http://schemas.openxmlformats.org/officeDocument/2006/relationships/hyperlink" Target="https://fundaciondialnet.unirioja.es/wp-content/uploads/2024/02/ppto_y_actuaciones_2024_compressed.pdf" TargetMode="Externa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40.png"/><Relationship Id="rId5" Type="http://schemas.openxmlformats.org/officeDocument/2006/relationships/image" Target="../media/image5.png"/><Relationship Id="rId6" Type="http://schemas.openxmlformats.org/officeDocument/2006/relationships/image" Target="../media/image21.png"/><Relationship Id="rId7" Type="http://schemas.openxmlformats.org/officeDocument/2006/relationships/image" Target="../media/image31.png"/><Relationship Id="rId8" Type="http://schemas.openxmlformats.org/officeDocument/2006/relationships/image" Target="../media/image2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s://fundaciondialnet.unirioja.es/congreso-dialnet-global/" TargetMode="External"/><Relationship Id="rId4" Type="http://schemas.openxmlformats.org/officeDocument/2006/relationships/image" Target="../media/image30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2.png"/><Relationship Id="rId4" Type="http://schemas.openxmlformats.org/officeDocument/2006/relationships/image" Target="../media/image41.jpg"/><Relationship Id="rId5" Type="http://schemas.openxmlformats.org/officeDocument/2006/relationships/image" Target="../media/image42.gif"/><Relationship Id="rId6" Type="http://schemas.openxmlformats.org/officeDocument/2006/relationships/image" Target="../media/image26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5.png"/><Relationship Id="rId4" Type="http://schemas.openxmlformats.org/officeDocument/2006/relationships/image" Target="../media/image3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s://youtu.be/D5NClmmcioo?t=9152" TargetMode="External"/><Relationship Id="rId4" Type="http://schemas.openxmlformats.org/officeDocument/2006/relationships/image" Target="../media/image4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7.png"/><Relationship Id="rId4" Type="http://schemas.openxmlformats.org/officeDocument/2006/relationships/image" Target="../media/image36.png"/><Relationship Id="rId5" Type="http://schemas.openxmlformats.org/officeDocument/2006/relationships/image" Target="../media/image50.png"/><Relationship Id="rId6" Type="http://schemas.openxmlformats.org/officeDocument/2006/relationships/image" Target="../media/image39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9.png"/><Relationship Id="rId4" Type="http://schemas.openxmlformats.org/officeDocument/2006/relationships/image" Target="../media/image43.png"/><Relationship Id="rId5" Type="http://schemas.openxmlformats.org/officeDocument/2006/relationships/image" Target="../media/image48.png"/><Relationship Id="rId6" Type="http://schemas.openxmlformats.org/officeDocument/2006/relationships/image" Target="../media/image25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52.png"/><Relationship Id="rId4" Type="http://schemas.openxmlformats.org/officeDocument/2006/relationships/image" Target="../media/image53.png"/><Relationship Id="rId5" Type="http://schemas.openxmlformats.org/officeDocument/2006/relationships/image" Target="../media/image55.png"/><Relationship Id="rId6" Type="http://schemas.openxmlformats.org/officeDocument/2006/relationships/image" Target="../media/image25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5.png"/><Relationship Id="rId4" Type="http://schemas.openxmlformats.org/officeDocument/2006/relationships/image" Target="../media/image63.png"/><Relationship Id="rId9" Type="http://schemas.openxmlformats.org/officeDocument/2006/relationships/image" Target="../media/image62.png"/><Relationship Id="rId5" Type="http://schemas.openxmlformats.org/officeDocument/2006/relationships/image" Target="../media/image58.png"/><Relationship Id="rId6" Type="http://schemas.openxmlformats.org/officeDocument/2006/relationships/image" Target="../media/image68.png"/><Relationship Id="rId7" Type="http://schemas.openxmlformats.org/officeDocument/2006/relationships/image" Target="../media/image56.png"/><Relationship Id="rId8" Type="http://schemas.openxmlformats.org/officeDocument/2006/relationships/image" Target="../media/image60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50.png"/><Relationship Id="rId4" Type="http://schemas.openxmlformats.org/officeDocument/2006/relationships/image" Target="../media/image39.png"/><Relationship Id="rId5" Type="http://schemas.openxmlformats.org/officeDocument/2006/relationships/image" Target="../media/image57.png"/><Relationship Id="rId6" Type="http://schemas.openxmlformats.org/officeDocument/2006/relationships/image" Target="../media/image65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86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80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74.png"/><Relationship Id="rId4" Type="http://schemas.openxmlformats.org/officeDocument/2006/relationships/image" Target="../media/image85.png"/><Relationship Id="rId5" Type="http://schemas.openxmlformats.org/officeDocument/2006/relationships/image" Target="../media/image75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72.png"/><Relationship Id="rId4" Type="http://schemas.openxmlformats.org/officeDocument/2006/relationships/image" Target="../media/image73.png"/><Relationship Id="rId5" Type="http://schemas.openxmlformats.org/officeDocument/2006/relationships/image" Target="../media/image78.jpg"/><Relationship Id="rId6" Type="http://schemas.openxmlformats.org/officeDocument/2006/relationships/image" Target="../media/image75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76.png"/><Relationship Id="rId4" Type="http://schemas.openxmlformats.org/officeDocument/2006/relationships/hyperlink" Target="https://doi.org/10.3145/infonomy.24.012" TargetMode="External"/><Relationship Id="rId5" Type="http://schemas.openxmlformats.org/officeDocument/2006/relationships/image" Target="../media/image81.png"/><Relationship Id="rId6" Type="http://schemas.openxmlformats.org/officeDocument/2006/relationships/image" Target="../media/image69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71.png"/><Relationship Id="rId4" Type="http://schemas.openxmlformats.org/officeDocument/2006/relationships/hyperlink" Target="https://doi.org/10.3145/infonomy.24.012" TargetMode="External"/><Relationship Id="rId5" Type="http://schemas.openxmlformats.org/officeDocument/2006/relationships/image" Target="../media/image81.png"/><Relationship Id="rId6" Type="http://schemas.openxmlformats.org/officeDocument/2006/relationships/image" Target="../media/image69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hyperlink" Target="https://dialnet.unirioja.es/metricas/indicadores" TargetMode="External"/><Relationship Id="rId4" Type="http://schemas.openxmlformats.org/officeDocument/2006/relationships/image" Target="../media/image77.png"/><Relationship Id="rId5" Type="http://schemas.openxmlformats.org/officeDocument/2006/relationships/image" Target="../media/image108.png"/><Relationship Id="rId6" Type="http://schemas.openxmlformats.org/officeDocument/2006/relationships/image" Target="../media/image82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hyperlink" Target="https://dialnet.unirioja.es/metricas/investigadores/1350684" TargetMode="External"/><Relationship Id="rId4" Type="http://schemas.openxmlformats.org/officeDocument/2006/relationships/image" Target="../media/image126.png"/><Relationship Id="rId5" Type="http://schemas.openxmlformats.org/officeDocument/2006/relationships/image" Target="../media/image83.png"/><Relationship Id="rId6" Type="http://schemas.openxmlformats.org/officeDocument/2006/relationships/image" Target="../media/image82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hyperlink" Target="https://dialnet.unirioja.es/metricas/revistas/2263" TargetMode="External"/><Relationship Id="rId4" Type="http://schemas.openxmlformats.org/officeDocument/2006/relationships/image" Target="../media/image84.png"/><Relationship Id="rId5" Type="http://schemas.openxmlformats.org/officeDocument/2006/relationships/image" Target="../media/image82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87.png"/><Relationship Id="rId4" Type="http://schemas.openxmlformats.org/officeDocument/2006/relationships/image" Target="../media/image25.png"/></Relationships>
</file>

<file path=ppt/slides/_rels/slide32.xml.rels><?xml version="1.0" encoding="UTF-8" standalone="yes"?><Relationships xmlns="http://schemas.openxmlformats.org/package/2006/relationships"><Relationship Id="rId11" Type="http://schemas.openxmlformats.org/officeDocument/2006/relationships/hyperlink" Target="https://dialnet.unirioja.es/metricas/revistas/8712" TargetMode="External"/><Relationship Id="rId10" Type="http://schemas.openxmlformats.org/officeDocument/2006/relationships/hyperlink" Target="https://dialnet.unirioja.es/metricas/revistas/25092" TargetMode="External"/><Relationship Id="rId13" Type="http://schemas.openxmlformats.org/officeDocument/2006/relationships/hyperlink" Target="https://dialnet.unirioja.es/metricas/revistas/26836" TargetMode="External"/><Relationship Id="rId12" Type="http://schemas.openxmlformats.org/officeDocument/2006/relationships/hyperlink" Target="https://dialnet.unirioja.es/metricas/revistas/44" TargetMode="External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25.png"/><Relationship Id="rId4" Type="http://schemas.openxmlformats.org/officeDocument/2006/relationships/hyperlink" Target="https://dialnet.unirioja.es/metricas/revistas/6637" TargetMode="External"/><Relationship Id="rId9" Type="http://schemas.openxmlformats.org/officeDocument/2006/relationships/hyperlink" Target="https://dialnet.unirioja.es/metricas/revistas/16784" TargetMode="External"/><Relationship Id="rId14" Type="http://schemas.openxmlformats.org/officeDocument/2006/relationships/image" Target="../media/image92.png"/><Relationship Id="rId5" Type="http://schemas.openxmlformats.org/officeDocument/2006/relationships/hyperlink" Target="https://dialnet.unirioja.es/metricas/revistas/16662" TargetMode="External"/><Relationship Id="rId6" Type="http://schemas.openxmlformats.org/officeDocument/2006/relationships/hyperlink" Target="https://dialnet.unirioja.es/metricas/revistas/26321" TargetMode="External"/><Relationship Id="rId7" Type="http://schemas.openxmlformats.org/officeDocument/2006/relationships/hyperlink" Target="https://dialnet.unirioja.es/metricas/revistas/20597" TargetMode="External"/><Relationship Id="rId8" Type="http://schemas.openxmlformats.org/officeDocument/2006/relationships/hyperlink" Target="https://dialnet.unirioja.es/metricas/revistas/1131" TargetMode="Externa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00.png"/><Relationship Id="rId4" Type="http://schemas.openxmlformats.org/officeDocument/2006/relationships/image" Target="../media/image25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89.png"/><Relationship Id="rId4" Type="http://schemas.openxmlformats.org/officeDocument/2006/relationships/image" Target="../media/image88.png"/></Relationships>
</file>

<file path=ppt/slides/_rels/slide35.xml.rels><?xml version="1.0" encoding="UTF-8" standalone="yes"?><Relationships xmlns="http://schemas.openxmlformats.org/package/2006/relationships"><Relationship Id="rId20" Type="http://schemas.openxmlformats.org/officeDocument/2006/relationships/image" Target="../media/image101.png"/><Relationship Id="rId11" Type="http://schemas.openxmlformats.org/officeDocument/2006/relationships/image" Target="../media/image94.png"/><Relationship Id="rId10" Type="http://schemas.openxmlformats.org/officeDocument/2006/relationships/image" Target="../media/image111.png"/><Relationship Id="rId21" Type="http://schemas.openxmlformats.org/officeDocument/2006/relationships/hyperlink" Target="https://fundaciondialnet.unirioja.es/servicios/dialnet-cris/" TargetMode="External"/><Relationship Id="rId13" Type="http://schemas.openxmlformats.org/officeDocument/2006/relationships/image" Target="../media/image97.png"/><Relationship Id="rId12" Type="http://schemas.openxmlformats.org/officeDocument/2006/relationships/image" Target="../media/image98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91.png"/><Relationship Id="rId4" Type="http://schemas.openxmlformats.org/officeDocument/2006/relationships/image" Target="../media/image90.png"/><Relationship Id="rId9" Type="http://schemas.openxmlformats.org/officeDocument/2006/relationships/image" Target="../media/image99.png"/><Relationship Id="rId15" Type="http://schemas.openxmlformats.org/officeDocument/2006/relationships/image" Target="../media/image102.png"/><Relationship Id="rId14" Type="http://schemas.openxmlformats.org/officeDocument/2006/relationships/image" Target="../media/image103.png"/><Relationship Id="rId17" Type="http://schemas.openxmlformats.org/officeDocument/2006/relationships/image" Target="../media/image107.png"/><Relationship Id="rId16" Type="http://schemas.openxmlformats.org/officeDocument/2006/relationships/image" Target="../media/image95.png"/><Relationship Id="rId5" Type="http://schemas.openxmlformats.org/officeDocument/2006/relationships/hyperlink" Target="https://ucm.portalcientifico.es/" TargetMode="External"/><Relationship Id="rId19" Type="http://schemas.openxmlformats.org/officeDocument/2006/relationships/image" Target="../media/image104.png"/><Relationship Id="rId6" Type="http://schemas.openxmlformats.org/officeDocument/2006/relationships/image" Target="../media/image8.png"/><Relationship Id="rId18" Type="http://schemas.openxmlformats.org/officeDocument/2006/relationships/image" Target="../media/image109.png"/><Relationship Id="rId7" Type="http://schemas.openxmlformats.org/officeDocument/2006/relationships/image" Target="../media/image105.png"/><Relationship Id="rId8" Type="http://schemas.openxmlformats.org/officeDocument/2006/relationships/image" Target="../media/image106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Relationship Id="rId3" Type="http://schemas.openxmlformats.org/officeDocument/2006/relationships/hyperlink" Target="https://produccioncientifica.ucm.es/" TargetMode="External"/><Relationship Id="rId4" Type="http://schemas.openxmlformats.org/officeDocument/2006/relationships/image" Target="../media/image123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117.png"/><Relationship Id="rId4" Type="http://schemas.openxmlformats.org/officeDocument/2006/relationships/image" Target="../media/image114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119.png"/><Relationship Id="rId4" Type="http://schemas.openxmlformats.org/officeDocument/2006/relationships/image" Target="../media/image118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115.png"/><Relationship Id="rId4" Type="http://schemas.openxmlformats.org/officeDocument/2006/relationships/image" Target="../media/image110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.xml"/><Relationship Id="rId3" Type="http://schemas.openxmlformats.org/officeDocument/2006/relationships/hyperlink" Target="https://ucm.portalcientifico.es/investigadores/141507/detalle" TargetMode="External"/><Relationship Id="rId4" Type="http://schemas.openxmlformats.org/officeDocument/2006/relationships/image" Target="../media/image124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112.png"/><Relationship Id="rId4" Type="http://schemas.openxmlformats.org/officeDocument/2006/relationships/hyperlink" Target="https://www.ovtt.org/recursos/invenes-base-de-datos-de-patentes-en-espanol/" TargetMode="External"/><Relationship Id="rId5" Type="http://schemas.openxmlformats.org/officeDocument/2006/relationships/image" Target="../media/image127.png"/><Relationship Id="rId6" Type="http://schemas.openxmlformats.org/officeDocument/2006/relationships/image" Target="../media/image120.png"/><Relationship Id="rId7" Type="http://schemas.openxmlformats.org/officeDocument/2006/relationships/image" Target="../media/image61.png"/></Relationships>
</file>

<file path=ppt/slides/_rels/slide42.xml.rels><?xml version="1.0" encoding="UTF-8" standalone="yes"?><Relationships xmlns="http://schemas.openxmlformats.org/package/2006/relationships"><Relationship Id="rId11" Type="http://schemas.openxmlformats.org/officeDocument/2006/relationships/image" Target="../media/image120.png"/><Relationship Id="rId10" Type="http://schemas.openxmlformats.org/officeDocument/2006/relationships/image" Target="../media/image140.png"/><Relationship Id="rId13" Type="http://schemas.openxmlformats.org/officeDocument/2006/relationships/image" Target="../media/image129.png"/><Relationship Id="rId12" Type="http://schemas.openxmlformats.org/officeDocument/2006/relationships/hyperlink" Target="https://www.lens.org/" TargetMode="External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131.png"/><Relationship Id="rId4" Type="http://schemas.openxmlformats.org/officeDocument/2006/relationships/image" Target="../media/image128.png"/><Relationship Id="rId9" Type="http://schemas.openxmlformats.org/officeDocument/2006/relationships/image" Target="../media/image134.png"/><Relationship Id="rId15" Type="http://schemas.openxmlformats.org/officeDocument/2006/relationships/image" Target="../media/image127.png"/><Relationship Id="rId14" Type="http://schemas.openxmlformats.org/officeDocument/2006/relationships/hyperlink" Target="https://www.ovtt.org/recursos/invenes-base-de-datos-de-patentes-en-espanol/" TargetMode="External"/><Relationship Id="rId17" Type="http://schemas.openxmlformats.org/officeDocument/2006/relationships/image" Target="../media/image137.png"/><Relationship Id="rId16" Type="http://schemas.openxmlformats.org/officeDocument/2006/relationships/hyperlink" Target="https://app.dimensions.ai/discover/publication" TargetMode="External"/><Relationship Id="rId5" Type="http://schemas.openxmlformats.org/officeDocument/2006/relationships/hyperlink" Target="https://dialnet.unirioja.es/" TargetMode="External"/><Relationship Id="rId19" Type="http://schemas.openxmlformats.org/officeDocument/2006/relationships/image" Target="../media/image133.png"/><Relationship Id="rId6" Type="http://schemas.openxmlformats.org/officeDocument/2006/relationships/image" Target="../media/image116.png"/><Relationship Id="rId18" Type="http://schemas.openxmlformats.org/officeDocument/2006/relationships/image" Target="../media/image136.png"/><Relationship Id="rId7" Type="http://schemas.openxmlformats.org/officeDocument/2006/relationships/hyperlink" Target="https://scholar.google.com/schhp?hl=es" TargetMode="External"/><Relationship Id="rId8" Type="http://schemas.openxmlformats.org/officeDocument/2006/relationships/image" Target="../media/image121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156.png"/><Relationship Id="rId4" Type="http://schemas.openxmlformats.org/officeDocument/2006/relationships/image" Target="../media/image139.png"/><Relationship Id="rId5" Type="http://schemas.openxmlformats.org/officeDocument/2006/relationships/image" Target="../media/image143.png"/><Relationship Id="rId6" Type="http://schemas.openxmlformats.org/officeDocument/2006/relationships/image" Target="../media/image147.png"/><Relationship Id="rId7" Type="http://schemas.openxmlformats.org/officeDocument/2006/relationships/image" Target="../media/image22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138.png"/><Relationship Id="rId4" Type="http://schemas.openxmlformats.org/officeDocument/2006/relationships/image" Target="../media/image149.png"/><Relationship Id="rId5" Type="http://schemas.openxmlformats.org/officeDocument/2006/relationships/image" Target="../media/image135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201.png"/><Relationship Id="rId4" Type="http://schemas.openxmlformats.org/officeDocument/2006/relationships/image" Target="../media/image22.png"/><Relationship Id="rId5" Type="http://schemas.openxmlformats.org/officeDocument/2006/relationships/image" Target="../media/image28.png"/><Relationship Id="rId6" Type="http://schemas.openxmlformats.org/officeDocument/2006/relationships/image" Target="../media/image20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6.xml"/><Relationship Id="rId3" Type="http://schemas.openxmlformats.org/officeDocument/2006/relationships/hyperlink" Target="https://investigacion.ubu.es/financiaciones?min=2008" TargetMode="External"/><Relationship Id="rId4" Type="http://schemas.openxmlformats.org/officeDocument/2006/relationships/image" Target="../media/image146.png"/><Relationship Id="rId5" Type="http://schemas.openxmlformats.org/officeDocument/2006/relationships/image" Target="../media/image141.png"/></Relationships>
</file>

<file path=ppt/slides/_rels/slide47.xml.rels><?xml version="1.0" encoding="UTF-8" standalone="yes"?><Relationships xmlns="http://schemas.openxmlformats.org/package/2006/relationships"><Relationship Id="rId11" Type="http://schemas.openxmlformats.org/officeDocument/2006/relationships/image" Target="../media/image28.png"/><Relationship Id="rId10" Type="http://schemas.openxmlformats.org/officeDocument/2006/relationships/image" Target="../media/image162.png"/><Relationship Id="rId12" Type="http://schemas.openxmlformats.org/officeDocument/2006/relationships/image" Target="../media/image165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7.xml"/><Relationship Id="rId3" Type="http://schemas.openxmlformats.org/officeDocument/2006/relationships/hyperlink" Target="https://produccioncientifica.ucm.es/resultados" TargetMode="External"/><Relationship Id="rId4" Type="http://schemas.openxmlformats.org/officeDocument/2006/relationships/image" Target="../media/image157.png"/><Relationship Id="rId9" Type="http://schemas.openxmlformats.org/officeDocument/2006/relationships/image" Target="../media/image167.png"/><Relationship Id="rId5" Type="http://schemas.openxmlformats.org/officeDocument/2006/relationships/hyperlink" Target="https://produccioncientifica.ucm.es/resultados" TargetMode="External"/><Relationship Id="rId6" Type="http://schemas.openxmlformats.org/officeDocument/2006/relationships/image" Target="../media/image145.png"/><Relationship Id="rId7" Type="http://schemas.openxmlformats.org/officeDocument/2006/relationships/image" Target="../media/image144.png"/><Relationship Id="rId8" Type="http://schemas.openxmlformats.org/officeDocument/2006/relationships/image" Target="../media/image151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172.png"/><Relationship Id="rId4" Type="http://schemas.openxmlformats.org/officeDocument/2006/relationships/image" Target="../media/image152.png"/><Relationship Id="rId5" Type="http://schemas.openxmlformats.org/officeDocument/2006/relationships/image" Target="../media/image169.png"/><Relationship Id="rId6" Type="http://schemas.openxmlformats.org/officeDocument/2006/relationships/image" Target="../media/image150.png"/><Relationship Id="rId7" Type="http://schemas.openxmlformats.org/officeDocument/2006/relationships/image" Target="../media/image148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9.xml"/><Relationship Id="rId3" Type="http://schemas.openxmlformats.org/officeDocument/2006/relationships/hyperlink" Target="https://www.crue.org/2023/11/convenio-desarrollo-unico-portal-investigacion-en-espanol/" TargetMode="External"/><Relationship Id="rId4" Type="http://schemas.openxmlformats.org/officeDocument/2006/relationships/image" Target="../media/image175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160.png"/><Relationship Id="rId4" Type="http://schemas.openxmlformats.org/officeDocument/2006/relationships/image" Target="../media/image158.pn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159.png"/><Relationship Id="rId4" Type="http://schemas.openxmlformats.org/officeDocument/2006/relationships/image" Target="../media/image153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154.png"/><Relationship Id="rId4" Type="http://schemas.openxmlformats.org/officeDocument/2006/relationships/image" Target="../media/image166.png"/></Relationships>
</file>

<file path=ppt/slides/_rels/slide53.xml.rels><?xml version="1.0" encoding="UTF-8" standalone="yes"?><Relationships xmlns="http://schemas.openxmlformats.org/package/2006/relationships"><Relationship Id="rId11" Type="http://schemas.openxmlformats.org/officeDocument/2006/relationships/image" Target="../media/image170.png"/><Relationship Id="rId10" Type="http://schemas.openxmlformats.org/officeDocument/2006/relationships/image" Target="../media/image164.png"/><Relationship Id="rId13" Type="http://schemas.openxmlformats.org/officeDocument/2006/relationships/image" Target="../media/image173.png"/><Relationship Id="rId12" Type="http://schemas.openxmlformats.org/officeDocument/2006/relationships/image" Target="../media/image176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168.png"/><Relationship Id="rId4" Type="http://schemas.openxmlformats.org/officeDocument/2006/relationships/image" Target="../media/image171.png"/><Relationship Id="rId9" Type="http://schemas.openxmlformats.org/officeDocument/2006/relationships/image" Target="../media/image179.png"/><Relationship Id="rId15" Type="http://schemas.openxmlformats.org/officeDocument/2006/relationships/image" Target="../media/image197.png"/><Relationship Id="rId14" Type="http://schemas.openxmlformats.org/officeDocument/2006/relationships/image" Target="../media/image174.png"/><Relationship Id="rId16" Type="http://schemas.openxmlformats.org/officeDocument/2006/relationships/image" Target="../media/image185.png"/><Relationship Id="rId5" Type="http://schemas.openxmlformats.org/officeDocument/2006/relationships/image" Target="../media/image155.png"/><Relationship Id="rId6" Type="http://schemas.openxmlformats.org/officeDocument/2006/relationships/image" Target="../media/image161.png"/><Relationship Id="rId7" Type="http://schemas.openxmlformats.org/officeDocument/2006/relationships/image" Target="../media/image163.png"/><Relationship Id="rId8" Type="http://schemas.openxmlformats.org/officeDocument/2006/relationships/image" Target="../media/image183.pn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177.png"/><Relationship Id="rId4" Type="http://schemas.openxmlformats.org/officeDocument/2006/relationships/image" Target="../media/image187.pn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194.png"/><Relationship Id="rId4" Type="http://schemas.openxmlformats.org/officeDocument/2006/relationships/image" Target="../media/image182.png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196.png"/><Relationship Id="rId4" Type="http://schemas.openxmlformats.org/officeDocument/2006/relationships/image" Target="../media/image193.png"/><Relationship Id="rId5" Type="http://schemas.openxmlformats.org/officeDocument/2006/relationships/image" Target="../media/image189.png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192.png"/><Relationship Id="rId4" Type="http://schemas.openxmlformats.org/officeDocument/2006/relationships/image" Target="../media/image188.png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8.xml"/><Relationship Id="rId3" Type="http://schemas.openxmlformats.org/officeDocument/2006/relationships/image" Target="../media/image180.png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9.xml"/><Relationship Id="rId3" Type="http://schemas.openxmlformats.org/officeDocument/2006/relationships/image" Target="../media/image181.png"/><Relationship Id="rId4" Type="http://schemas.openxmlformats.org/officeDocument/2006/relationships/image" Target="../media/image178.png"/><Relationship Id="rId5" Type="http://schemas.openxmlformats.org/officeDocument/2006/relationships/image" Target="../media/image184.png"/><Relationship Id="rId6" Type="http://schemas.openxmlformats.org/officeDocument/2006/relationships/image" Target="../media/image195.png"/><Relationship Id="rId7" Type="http://schemas.openxmlformats.org/officeDocument/2006/relationships/image" Target="../media/image61.png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0.xml"/><Relationship Id="rId3" Type="http://schemas.openxmlformats.org/officeDocument/2006/relationships/image" Target="../media/image61.png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1.xml"/><Relationship Id="rId3" Type="http://schemas.openxmlformats.org/officeDocument/2006/relationships/image" Target="../media/image61.png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2.xml"/><Relationship Id="rId3" Type="http://schemas.openxmlformats.org/officeDocument/2006/relationships/image" Target="../media/image191.png"/><Relationship Id="rId4" Type="http://schemas.openxmlformats.org/officeDocument/2006/relationships/image" Target="../media/image190.png"/><Relationship Id="rId5" Type="http://schemas.openxmlformats.org/officeDocument/2006/relationships/image" Target="../media/image198.png"/><Relationship Id="rId6" Type="http://schemas.openxmlformats.org/officeDocument/2006/relationships/image" Target="../media/image199.png"/><Relationship Id="rId7" Type="http://schemas.openxmlformats.org/officeDocument/2006/relationships/image" Target="../media/image61.png"/><Relationship Id="rId8" Type="http://schemas.openxmlformats.org/officeDocument/2006/relationships/hyperlink" Target="https://youtu.be/D5NClmmcioo?t=9152" TargetMode="External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3.xml"/><Relationship Id="rId3" Type="http://schemas.openxmlformats.org/officeDocument/2006/relationships/image" Target="../media/image9.png"/><Relationship Id="rId4" Type="http://schemas.openxmlformats.org/officeDocument/2006/relationships/image" Target="../media/image22.png"/><Relationship Id="rId5" Type="http://schemas.openxmlformats.org/officeDocument/2006/relationships/image" Target="../media/image61.png"/><Relationship Id="rId6" Type="http://schemas.openxmlformats.org/officeDocument/2006/relationships/image" Target="../media/image28.png"/><Relationship Id="rId7" Type="http://schemas.openxmlformats.org/officeDocument/2006/relationships/image" Target="../media/image20.png"/><Relationship Id="rId8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" name="Google Shape;82;p1"/>
          <p:cNvGrpSpPr/>
          <p:nvPr/>
        </p:nvGrpSpPr>
        <p:grpSpPr>
          <a:xfrm>
            <a:off x="6611620" y="57785"/>
            <a:ext cx="5369559" cy="614680"/>
            <a:chOff x="0" y="0"/>
            <a:chExt cx="5369736" cy="614680"/>
          </a:xfrm>
        </p:grpSpPr>
        <p:pic>
          <p:nvPicPr>
            <p:cNvPr descr="Imagen que contiene Texto&#10;&#10;Descripción generada automáticamente" id="83" name="Google Shape;83;p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3217086" y="60070"/>
              <a:ext cx="2152650" cy="48704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Texto&#10;&#10;Descripción generada automáticamente" id="84" name="Google Shape;84;p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815451" y="0"/>
              <a:ext cx="1057275" cy="61468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Plan de Transformación – Universidad de La Rioja" id="85" name="Google Shape;85;p1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0" y="60070"/>
              <a:ext cx="1623060" cy="55245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86" name="Google Shape;86;p1"/>
          <p:cNvPicPr preferRelativeResize="0"/>
          <p:nvPr>
            <p:ph idx="1" type="body"/>
          </p:nvPr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38200" y="1773432"/>
            <a:ext cx="10515600" cy="28764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"/>
          <p:cNvSpPr txBox="1"/>
          <p:nvPr/>
        </p:nvSpPr>
        <p:spPr>
          <a:xfrm>
            <a:off x="3292037" y="2556481"/>
            <a:ext cx="7628211" cy="12618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s-ES" sz="3600">
                <a:solidFill>
                  <a:srgbClr val="1E4E79"/>
                </a:solidFill>
                <a:latin typeface="Arial"/>
                <a:ea typeface="Arial"/>
                <a:cs typeface="Arial"/>
                <a:sym typeface="Arial"/>
              </a:rPr>
              <a:t>Dialnet </a:t>
            </a:r>
            <a:r>
              <a:rPr b="1" i="1" lang="es-ES" sz="4000">
                <a:solidFill>
                  <a:srgbClr val="1E4E79"/>
                </a:solidFill>
                <a:latin typeface="Arial"/>
                <a:ea typeface="Arial"/>
                <a:cs typeface="Arial"/>
                <a:sym typeface="Arial"/>
              </a:rPr>
              <a:t>Global</a:t>
            </a:r>
            <a:r>
              <a:rPr b="1" lang="es-ES" sz="3600">
                <a:solidFill>
                  <a:srgbClr val="1E4E79"/>
                </a:solidFill>
                <a:latin typeface="Arial"/>
                <a:ea typeface="Arial"/>
                <a:cs typeface="Arial"/>
                <a:sym typeface="Arial"/>
              </a:rPr>
              <a:t>: sistema de información científica en español</a:t>
            </a:r>
            <a:endParaRPr sz="3600">
              <a:solidFill>
                <a:srgbClr val="1E4E7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2" name="Google Shape;92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97876" y="2151581"/>
            <a:ext cx="1894161" cy="2010130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2"/>
          <p:cNvSpPr txBox="1"/>
          <p:nvPr/>
        </p:nvSpPr>
        <p:spPr>
          <a:xfrm>
            <a:off x="3405351" y="4461507"/>
            <a:ext cx="596987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CRECS. Congreso Internacional sobre Revistas Científicas.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(13º. </a:t>
            </a:r>
            <a:r>
              <a:rPr lang="es-ES" sz="18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8-10 de mayo de 2024. Arequipa, Perú)</a:t>
            </a:r>
            <a:endParaRPr/>
          </a:p>
        </p:txBody>
      </p:sp>
      <p:sp>
        <p:nvSpPr>
          <p:cNvPr id="94" name="Google Shape;94;p2"/>
          <p:cNvSpPr txBox="1"/>
          <p:nvPr/>
        </p:nvSpPr>
        <p:spPr>
          <a:xfrm>
            <a:off x="5340485" y="3915383"/>
            <a:ext cx="297666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Antonio Calderón-Rehecho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3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98786" y="670603"/>
            <a:ext cx="10594428" cy="31417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19807" y="4060894"/>
            <a:ext cx="10573407" cy="576846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3"/>
          <p:cNvSpPr txBox="1"/>
          <p:nvPr/>
        </p:nvSpPr>
        <p:spPr>
          <a:xfrm>
            <a:off x="819807" y="4886323"/>
            <a:ext cx="10668000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 el ámbito de la ciencia en español, se constituirá el mayor espacio de datos científicos en español a través de la </a:t>
            </a:r>
            <a:r>
              <a:rPr b="1" lang="es-E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expansión internacional de Dialnet</a:t>
            </a:r>
            <a:r>
              <a:rPr lang="es-E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Este portal de difusión de la producción científica hispana evolucionará a Dialnet Global...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4"/>
          <p:cNvSpPr txBox="1"/>
          <p:nvPr>
            <p:ph type="title"/>
          </p:nvPr>
        </p:nvSpPr>
        <p:spPr>
          <a:xfrm>
            <a:off x="1097280" y="325550"/>
            <a:ext cx="10058400" cy="3574778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33B0A"/>
              </a:buClr>
              <a:buSzPts val="5200"/>
              <a:buFont typeface="Arial"/>
              <a:buNone/>
            </a:pPr>
            <a:r>
              <a:rPr b="1" lang="es-ES" sz="5200">
                <a:solidFill>
                  <a:srgbClr val="833B0A"/>
                </a:solidFill>
                <a:latin typeface="Arial"/>
                <a:ea typeface="Arial"/>
                <a:cs typeface="Arial"/>
                <a:sym typeface="Arial"/>
              </a:rPr>
              <a:t>Misión, Visión, Valores</a:t>
            </a:r>
            <a:endParaRPr b="1" sz="5200">
              <a:solidFill>
                <a:srgbClr val="833B0A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5"/>
          <p:cNvSpPr txBox="1"/>
          <p:nvPr/>
        </p:nvSpPr>
        <p:spPr>
          <a:xfrm>
            <a:off x="583623" y="982176"/>
            <a:ext cx="11404130" cy="48936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Char char="•"/>
            </a:pPr>
            <a:r>
              <a:rPr i="0" lang="es-ES" sz="26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Promover el acceso a, y la difusión de, la </a:t>
            </a:r>
            <a:r>
              <a:rPr b="1" i="0" lang="es-ES" sz="26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ciencia abierta </a:t>
            </a:r>
            <a:r>
              <a:rPr b="1" i="0" lang="es-ES" sz="26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 español</a:t>
            </a:r>
            <a:r>
              <a:rPr lang="es-ES" sz="2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  <a:p>
            <a:pPr indent="-1778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</a:pPr>
            <a:r>
              <a:t/>
            </a:r>
            <a:endParaRPr i="0" sz="26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Char char="•"/>
            </a:pPr>
            <a:r>
              <a:rPr i="0" lang="es-ES" sz="26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Contribuir a </a:t>
            </a:r>
            <a:r>
              <a:rPr i="0" lang="es-ES" sz="26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generar </a:t>
            </a:r>
            <a:r>
              <a:rPr b="1" i="0" lang="es-ES" sz="26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conocimiento </a:t>
            </a:r>
            <a:r>
              <a:rPr b="1" i="0" lang="es-ES" sz="26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útil </a:t>
            </a:r>
            <a:r>
              <a:rPr i="0" lang="es-ES" sz="26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y al </a:t>
            </a:r>
            <a:r>
              <a:rPr i="0" lang="es-ES" sz="26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avance de la </a:t>
            </a:r>
            <a:r>
              <a:rPr b="1" i="0" lang="es-ES" sz="260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investigación</a:t>
            </a:r>
            <a:r>
              <a:rPr i="0" lang="es-ES" sz="26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/>
          </a:p>
          <a:p>
            <a:pPr indent="-1778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</a:pPr>
            <a:r>
              <a:t/>
            </a:r>
            <a:endParaRPr i="0" sz="26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Char char="•"/>
            </a:pPr>
            <a:r>
              <a:rPr i="0" lang="es-ES" sz="26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Poner al alcance de investigadores, universidades, grupos de investigación y la sociedad en general, la </a:t>
            </a:r>
            <a:r>
              <a:rPr b="1" i="0" lang="es-ES" sz="26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información científica relevante </a:t>
            </a:r>
            <a:r>
              <a:rPr i="0" lang="es-ES" sz="26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que cada uno de ellos necesita.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26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1" marL="8001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Char char="•"/>
            </a:pPr>
            <a:r>
              <a:rPr b="0" i="0" lang="es-ES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Colaborando con distintos actores del ámbito científico.</a:t>
            </a:r>
            <a:endParaRPr/>
          </a:p>
          <a:p>
            <a:pPr indent="-342900" lvl="1" marL="8001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Char char="•"/>
            </a:pPr>
            <a:r>
              <a:rPr b="0" i="0" lang="es-ES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Desarrollando soluciones innovadoras.</a:t>
            </a:r>
            <a:endParaRPr/>
          </a:p>
          <a:p>
            <a:pPr indent="-342900" lvl="1" marL="8001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Char char="•"/>
            </a:pPr>
            <a:r>
              <a:rPr b="0" i="0" lang="es-ES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Impulsando la excelencia científica y el progreso de la comunidad científica de habla hispana.</a:t>
            </a:r>
            <a:endParaRPr b="0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5"/>
          <p:cNvSpPr txBox="1"/>
          <p:nvPr/>
        </p:nvSpPr>
        <p:spPr>
          <a:xfrm>
            <a:off x="1215958" y="59660"/>
            <a:ext cx="3244174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S" sz="4000" u="none" strike="noStrike">
                <a:solidFill>
                  <a:srgbClr val="833B0A"/>
                </a:solidFill>
                <a:latin typeface="Arial"/>
                <a:ea typeface="Arial"/>
                <a:cs typeface="Arial"/>
                <a:sym typeface="Arial"/>
              </a:rPr>
              <a:t>Misión </a:t>
            </a:r>
            <a:endParaRPr b="1" i="0" sz="4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6" name="Google Shape;116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1826" y="79115"/>
            <a:ext cx="871992" cy="6721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"/>
          <p:cNvSpPr txBox="1"/>
          <p:nvPr/>
        </p:nvSpPr>
        <p:spPr>
          <a:xfrm>
            <a:off x="172664" y="859547"/>
            <a:ext cx="11843426" cy="24929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Char char="•"/>
            </a:pPr>
            <a:r>
              <a:rPr lang="es-ES" sz="2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r>
              <a:rPr b="0" i="0" lang="es-ES" sz="26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onvertirse en el </a:t>
            </a:r>
            <a:r>
              <a:rPr b="1" i="0" lang="es-ES" sz="26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mayor</a:t>
            </a:r>
            <a:r>
              <a:rPr b="0" i="0" lang="es-ES" sz="26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0" lang="es-ES" sz="26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espacio científico de datos en español </a:t>
            </a:r>
            <a:r>
              <a:rPr b="0" i="0" lang="es-ES" sz="26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del mundo, siendo el proveedor de servicios e infraestructuras referente en el mundo de la Ciencia Abierta en español. </a:t>
            </a:r>
            <a:endParaRPr/>
          </a:p>
          <a:p>
            <a:pPr indent="-1206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</a:pPr>
            <a:r>
              <a:t/>
            </a:r>
            <a:endParaRPr b="0" i="0" sz="26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Char char="•"/>
            </a:pPr>
            <a:r>
              <a:rPr b="0" i="0" lang="es-ES" sz="26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Influir en el avance del español para que se convierta en la </a:t>
            </a:r>
            <a:r>
              <a:rPr b="1" i="0" lang="es-ES" sz="26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segunda lengua científica</a:t>
            </a:r>
            <a:r>
              <a:rPr b="0" i="0" lang="es-ES" sz="26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tras el inglés. </a:t>
            </a:r>
            <a:endParaRPr sz="2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6"/>
          <p:cNvSpPr txBox="1"/>
          <p:nvPr/>
        </p:nvSpPr>
        <p:spPr>
          <a:xfrm>
            <a:off x="3954295" y="3831024"/>
            <a:ext cx="7716464" cy="16927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Char char="•"/>
            </a:pPr>
            <a:r>
              <a:rPr b="0" i="0" lang="es-ES" sz="26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Colaboración. 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Char char="•"/>
            </a:pPr>
            <a:r>
              <a:rPr b="0" i="0" lang="es-ES" sz="26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Innovación</a:t>
            </a:r>
            <a:endParaRPr sz="2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Char char="•"/>
            </a:pPr>
            <a:r>
              <a:rPr b="0" i="0" lang="es-ES" sz="26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Transferencia de resultados.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Char char="•"/>
            </a:pPr>
            <a:r>
              <a:rPr b="0" i="0" lang="es-ES" sz="26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Excelencia y calidad en los productos y servicios. </a:t>
            </a:r>
            <a:endParaRPr/>
          </a:p>
        </p:txBody>
      </p:sp>
      <p:sp>
        <p:nvSpPr>
          <p:cNvPr id="123" name="Google Shape;123;p6"/>
          <p:cNvSpPr txBox="1"/>
          <p:nvPr/>
        </p:nvSpPr>
        <p:spPr>
          <a:xfrm>
            <a:off x="1196502" y="97518"/>
            <a:ext cx="5070540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S" sz="4000" u="none" strike="noStrike">
                <a:solidFill>
                  <a:srgbClr val="833B0A"/>
                </a:solidFill>
                <a:latin typeface="Arial"/>
                <a:ea typeface="Arial"/>
                <a:cs typeface="Arial"/>
                <a:sym typeface="Arial"/>
              </a:rPr>
              <a:t>Visión </a:t>
            </a:r>
            <a:endParaRPr b="1" i="0" sz="4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6"/>
          <p:cNvSpPr txBox="1"/>
          <p:nvPr/>
        </p:nvSpPr>
        <p:spPr>
          <a:xfrm>
            <a:off x="2361390" y="4385021"/>
            <a:ext cx="1592905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S" sz="3200" u="none" strike="noStrike">
                <a:solidFill>
                  <a:srgbClr val="833B0A"/>
                </a:solidFill>
                <a:latin typeface="Arial"/>
                <a:ea typeface="Arial"/>
                <a:cs typeface="Arial"/>
                <a:sym typeface="Arial"/>
              </a:rPr>
              <a:t>Valores </a:t>
            </a:r>
            <a:endParaRPr/>
          </a:p>
        </p:txBody>
      </p:sp>
      <p:pic>
        <p:nvPicPr>
          <p:cNvPr id="125" name="Google Shape;125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1826" y="79115"/>
            <a:ext cx="871992" cy="6721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7"/>
          <p:cNvSpPr txBox="1"/>
          <p:nvPr/>
        </p:nvSpPr>
        <p:spPr>
          <a:xfrm>
            <a:off x="556098" y="887225"/>
            <a:ext cx="11079804" cy="52937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b="0" i="0" lang="es-ES" sz="2600" u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Convertir el español en la </a:t>
            </a:r>
            <a:r>
              <a:rPr b="1" i="0" lang="es-ES" sz="2600" u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segunda lengua científica </a:t>
            </a:r>
            <a:r>
              <a:rPr b="0" i="0" lang="es-ES" sz="2600" u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tras el inglés. 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b="0" i="0" lang="es-ES" sz="2600" u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Crear el </a:t>
            </a:r>
            <a:r>
              <a:rPr b="1" i="0" lang="es-ES" sz="2600" u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mayor espacio sectorial de datos científicos en español </a:t>
            </a:r>
            <a:r>
              <a:rPr b="0" i="0" lang="es-ES" sz="2600" u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 desarrollar casos de uso que pongan en valor la ciencia en español. </a:t>
            </a:r>
            <a:endParaRPr/>
          </a:p>
          <a:p>
            <a:pPr indent="-1778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</a:pPr>
            <a:r>
              <a:t/>
            </a:r>
            <a:endParaRPr b="0" i="0" sz="2600" u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b="0" i="0" lang="es-ES" sz="2600" u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Implantar </a:t>
            </a:r>
            <a:r>
              <a:rPr b="1" i="0" lang="es-ES" sz="2600" u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Dialnet CRIS </a:t>
            </a:r>
            <a:r>
              <a:rPr b="0" i="0" lang="es-ES" sz="2600" u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 las universidades y entidades de investigación españolas e hispanoamericanas, implementando funcionalidades avanzadas que permitan explotar el conocimiento contenido. 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b="0" i="0" lang="es-ES" sz="2600" u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Liderar la definición, desarrollo y despliegue del </a:t>
            </a:r>
            <a:r>
              <a:rPr b="1" i="0" lang="es-ES" sz="2600" u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Portal Nacional de Investigación</a:t>
            </a:r>
            <a:r>
              <a:rPr b="0" i="0" lang="es-ES" sz="2600" u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/>
          </a:p>
          <a:p>
            <a:pPr indent="-1778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</a:pPr>
            <a:r>
              <a:t/>
            </a:r>
            <a:endParaRPr b="0" i="0" sz="2600" u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b="0" i="0" lang="es-ES" sz="2600" u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Potenciar la </a:t>
            </a:r>
            <a:r>
              <a:rPr b="1" i="0" lang="es-ES" sz="2600" u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transferencia</a:t>
            </a:r>
            <a:r>
              <a:rPr b="0" i="0" lang="es-ES" sz="2600" u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conocimiento. 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b="0" i="0" lang="es-ES" sz="2600" u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Conseguir que Dialnet se convierta en el </a:t>
            </a:r>
            <a:r>
              <a:rPr b="1" i="0" lang="es-ES" sz="2600" u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referente mundial </a:t>
            </a:r>
            <a:r>
              <a:rPr b="0" i="0" lang="es-ES" sz="2600" u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 la ciencia en español. </a:t>
            </a:r>
            <a:endParaRPr/>
          </a:p>
        </p:txBody>
      </p:sp>
      <p:sp>
        <p:nvSpPr>
          <p:cNvPr id="131" name="Google Shape;131;p7"/>
          <p:cNvSpPr txBox="1"/>
          <p:nvPr/>
        </p:nvSpPr>
        <p:spPr>
          <a:xfrm>
            <a:off x="454768" y="53662"/>
            <a:ext cx="6094378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S" sz="4000" u="none" strike="noStrike">
                <a:solidFill>
                  <a:srgbClr val="833B0A"/>
                </a:solidFill>
                <a:latin typeface="Arial"/>
                <a:ea typeface="Arial"/>
                <a:cs typeface="Arial"/>
                <a:sym typeface="Arial"/>
              </a:rPr>
              <a:t>Objetivos estratégicos</a:t>
            </a:r>
            <a:endParaRPr/>
          </a:p>
        </p:txBody>
      </p:sp>
      <p:sp>
        <p:nvSpPr>
          <p:cNvPr descr="Lengua" id="132" name="Google Shape;132;p7"/>
          <p:cNvSpPr/>
          <p:nvPr/>
        </p:nvSpPr>
        <p:spPr>
          <a:xfrm>
            <a:off x="11309078" y="874630"/>
            <a:ext cx="540000" cy="5400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Astronauta" id="133" name="Google Shape;133;p7"/>
          <p:cNvSpPr/>
          <p:nvPr/>
        </p:nvSpPr>
        <p:spPr>
          <a:xfrm>
            <a:off x="11309078" y="1402034"/>
            <a:ext cx="540000" cy="54000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Repetir" id="134" name="Google Shape;134;p7"/>
          <p:cNvSpPr/>
          <p:nvPr/>
        </p:nvSpPr>
        <p:spPr>
          <a:xfrm>
            <a:off x="11309078" y="4794636"/>
            <a:ext cx="540000" cy="540000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Earth Globe Americas" id="135" name="Google Shape;135;p7"/>
          <p:cNvSpPr/>
          <p:nvPr/>
        </p:nvSpPr>
        <p:spPr>
          <a:xfrm>
            <a:off x="11309078" y="5430775"/>
            <a:ext cx="540000" cy="540000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6" name="Google Shape;136;p7">
            <a:hlinkClick r:id="rId7"/>
          </p:cNvPr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303212" y="2861348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7">
            <a:hlinkClick r:id="rId9"/>
          </p:cNvPr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1309078" y="3771422"/>
            <a:ext cx="528268" cy="54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8"/>
          <p:cNvSpPr txBox="1"/>
          <p:nvPr/>
        </p:nvSpPr>
        <p:spPr>
          <a:xfrm>
            <a:off x="1061543" y="1283228"/>
            <a:ext cx="10625959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S" sz="3000" u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Línea 1: </a:t>
            </a:r>
            <a:r>
              <a:rPr b="0" i="0" lang="es-ES" sz="3000" u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Internacionalización de Dialnet global en el contexto hispanohablante </a:t>
            </a:r>
            <a:endParaRPr sz="3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8"/>
          <p:cNvSpPr txBox="1"/>
          <p:nvPr/>
        </p:nvSpPr>
        <p:spPr>
          <a:xfrm>
            <a:off x="1061543" y="2488278"/>
            <a:ext cx="10510347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S" sz="3000" u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Línea 2: </a:t>
            </a:r>
            <a:r>
              <a:rPr b="0" i="0" lang="es-ES" sz="3000" u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Portales de investigación y portal de la ciencia abierta en español </a:t>
            </a:r>
            <a:endParaRPr sz="3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8"/>
          <p:cNvSpPr txBox="1"/>
          <p:nvPr/>
        </p:nvSpPr>
        <p:spPr>
          <a:xfrm>
            <a:off x="1061543" y="3693328"/>
            <a:ext cx="10993823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S" sz="3000" u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Línea 3: </a:t>
            </a:r>
            <a:r>
              <a:rPr b="0" i="0" lang="es-ES" sz="3000" u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Sistema de gestión avanzada del conocimiento mediante inteligencia artificial</a:t>
            </a:r>
            <a:endParaRPr sz="3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8"/>
          <p:cNvSpPr txBox="1"/>
          <p:nvPr/>
        </p:nvSpPr>
        <p:spPr>
          <a:xfrm>
            <a:off x="1061543" y="4898379"/>
            <a:ext cx="6080489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S" sz="3000" u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Línea 4: </a:t>
            </a:r>
            <a:r>
              <a:rPr b="0" i="0" lang="es-ES" sz="3000" u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Servicio de indicadores </a:t>
            </a:r>
            <a:endParaRPr sz="3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8"/>
          <p:cNvSpPr txBox="1"/>
          <p:nvPr/>
        </p:nvSpPr>
        <p:spPr>
          <a:xfrm>
            <a:off x="72957" y="45828"/>
            <a:ext cx="6433513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4000">
                <a:solidFill>
                  <a:srgbClr val="833B0A"/>
                </a:solidFill>
                <a:latin typeface="Arial"/>
                <a:ea typeface="Arial"/>
                <a:cs typeface="Arial"/>
                <a:sym typeface="Arial"/>
              </a:rPr>
              <a:t>Líneas estratégicas</a:t>
            </a:r>
            <a:endParaRPr/>
          </a:p>
        </p:txBody>
      </p:sp>
      <p:pic>
        <p:nvPicPr>
          <p:cNvPr id="148" name="Google Shape;148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5269" y="5068689"/>
            <a:ext cx="396274" cy="2133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65269" y="3829271"/>
            <a:ext cx="396274" cy="37188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0" name="Google Shape;150;p8"/>
          <p:cNvGrpSpPr/>
          <p:nvPr/>
        </p:nvGrpSpPr>
        <p:grpSpPr>
          <a:xfrm>
            <a:off x="643519" y="2696872"/>
            <a:ext cx="432000" cy="216000"/>
            <a:chOff x="7496690" y="4796518"/>
            <a:chExt cx="432000" cy="216000"/>
          </a:xfrm>
        </p:grpSpPr>
        <p:pic>
          <p:nvPicPr>
            <p:cNvPr id="151" name="Google Shape;151;p8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496690" y="4796518"/>
              <a:ext cx="216000" cy="216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2" name="Google Shape;152;p8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7712690" y="4796518"/>
              <a:ext cx="216000" cy="2160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53" name="Google Shape;153;p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65269" y="1430893"/>
            <a:ext cx="366713" cy="290513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8">
            <a:hlinkClick r:id="rId8"/>
          </p:cNvPr>
          <p:cNvSpPr txBox="1"/>
          <p:nvPr/>
        </p:nvSpPr>
        <p:spPr>
          <a:xfrm>
            <a:off x="7263767" y="5841818"/>
            <a:ext cx="399393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28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Plan de actuación 2024</a:t>
            </a:r>
            <a:endParaRPr/>
          </a:p>
        </p:txBody>
      </p:sp>
      <p:pic>
        <p:nvPicPr>
          <p:cNvPr id="155" name="Google Shape;155;p8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0960227" y="5209896"/>
            <a:ext cx="839424" cy="11826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9"/>
          <p:cNvSpPr/>
          <p:nvPr/>
        </p:nvSpPr>
        <p:spPr>
          <a:xfrm>
            <a:off x="79410" y="3244201"/>
            <a:ext cx="1941680" cy="42041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1997 Compludoc</a:t>
            </a:r>
            <a:endParaRPr sz="1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 1998 Base de dades de Sumaris</a:t>
            </a:r>
            <a:endParaRPr sz="1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9"/>
          <p:cNvSpPr/>
          <p:nvPr/>
        </p:nvSpPr>
        <p:spPr>
          <a:xfrm>
            <a:off x="1387366" y="3090352"/>
            <a:ext cx="802861" cy="108000"/>
          </a:xfrm>
          <a:prstGeom prst="rect">
            <a:avLst/>
          </a:prstGeom>
          <a:solidFill>
            <a:srgbClr val="1F3864"/>
          </a:solidFill>
          <a:ln cap="flat" cmpd="sng" w="12700">
            <a:solidFill>
              <a:srgbClr val="1C3052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9"/>
          <p:cNvSpPr/>
          <p:nvPr/>
        </p:nvSpPr>
        <p:spPr>
          <a:xfrm>
            <a:off x="2284162" y="3090352"/>
            <a:ext cx="9277218" cy="108000"/>
          </a:xfrm>
          <a:prstGeom prst="rect">
            <a:avLst/>
          </a:prstGeom>
          <a:solidFill>
            <a:srgbClr val="C00000"/>
          </a:solidFill>
          <a:ln cap="flat" cmpd="sng" w="127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9"/>
          <p:cNvSpPr/>
          <p:nvPr/>
        </p:nvSpPr>
        <p:spPr>
          <a:xfrm>
            <a:off x="2100560" y="3023483"/>
            <a:ext cx="273269" cy="241738"/>
          </a:xfrm>
          <a:prstGeom prst="ellipse">
            <a:avLst/>
          </a:prstGeom>
          <a:solidFill>
            <a:srgbClr val="C00000"/>
          </a:solidFill>
          <a:ln cap="flat" cmpd="sng" w="381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9"/>
          <p:cNvSpPr/>
          <p:nvPr/>
        </p:nvSpPr>
        <p:spPr>
          <a:xfrm rot="5400000">
            <a:off x="11550869" y="3033994"/>
            <a:ext cx="220717" cy="199696"/>
          </a:xfrm>
          <a:prstGeom prst="triangle">
            <a:avLst>
              <a:gd fmla="val 50000" name="adj"/>
            </a:avLst>
          </a:prstGeom>
          <a:solidFill>
            <a:srgbClr val="C00000"/>
          </a:solidFill>
          <a:ln cap="flat" cmpd="sng" w="127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9"/>
          <p:cNvSpPr/>
          <p:nvPr/>
        </p:nvSpPr>
        <p:spPr>
          <a:xfrm>
            <a:off x="555652" y="2590656"/>
            <a:ext cx="802861" cy="42041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1999 DIAL</a:t>
            </a:r>
            <a:endParaRPr/>
          </a:p>
        </p:txBody>
      </p:sp>
      <p:sp>
        <p:nvSpPr>
          <p:cNvPr id="167" name="Google Shape;167;p9"/>
          <p:cNvSpPr/>
          <p:nvPr/>
        </p:nvSpPr>
        <p:spPr>
          <a:xfrm>
            <a:off x="3973672" y="3023483"/>
            <a:ext cx="273269" cy="241738"/>
          </a:xfrm>
          <a:prstGeom prst="ellipse">
            <a:avLst/>
          </a:prstGeom>
          <a:solidFill>
            <a:srgbClr val="C00000"/>
          </a:solidFill>
          <a:ln cap="flat" cmpd="sng" w="381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68" name="Google Shape;168;p9"/>
          <p:cNvGrpSpPr/>
          <p:nvPr/>
        </p:nvGrpSpPr>
        <p:grpSpPr>
          <a:xfrm>
            <a:off x="3946421" y="3263662"/>
            <a:ext cx="1428628" cy="1173819"/>
            <a:chOff x="6772620" y="4087977"/>
            <a:chExt cx="1428628" cy="1173819"/>
          </a:xfrm>
        </p:grpSpPr>
        <p:sp>
          <p:nvSpPr>
            <p:cNvPr id="169" name="Google Shape;169;p9"/>
            <p:cNvSpPr/>
            <p:nvPr/>
          </p:nvSpPr>
          <p:spPr>
            <a:xfrm rot="9913355">
              <a:off x="6867530" y="4225374"/>
              <a:ext cx="1193932" cy="899025"/>
            </a:xfrm>
            <a:prstGeom prst="wedgeRoundRectCallout">
              <a:avLst>
                <a:gd fmla="val -20833" name="adj1"/>
                <a:gd fmla="val 62500" name="adj2"/>
                <a:gd fmla="val 0" name="adj3"/>
              </a:avLst>
            </a:prstGeom>
            <a:solidFill>
              <a:schemeClr val="accent4"/>
            </a:solidFill>
            <a:ln cap="flat" cmpd="sng" w="12700">
              <a:solidFill>
                <a:srgbClr val="6B51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" name="Google Shape;170;p9"/>
            <p:cNvSpPr/>
            <p:nvPr/>
          </p:nvSpPr>
          <p:spPr>
            <a:xfrm rot="-971445">
              <a:off x="6849611" y="4308124"/>
              <a:ext cx="1274647" cy="73352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s-ES" sz="1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Compludoc</a:t>
              </a:r>
              <a:endParaRPr b="1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s-ES" sz="1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Sumaris </a:t>
              </a:r>
              <a:endParaRPr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s-ES" sz="12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- 2011</a:t>
              </a:r>
              <a:endParaRPr/>
            </a:p>
          </p:txBody>
        </p:sp>
      </p:grpSp>
      <p:grpSp>
        <p:nvGrpSpPr>
          <p:cNvPr id="171" name="Google Shape;171;p9"/>
          <p:cNvGrpSpPr/>
          <p:nvPr/>
        </p:nvGrpSpPr>
        <p:grpSpPr>
          <a:xfrm rot="788670">
            <a:off x="2823317" y="3247041"/>
            <a:ext cx="1252137" cy="977202"/>
            <a:chOff x="6772620" y="4087977"/>
            <a:chExt cx="1428628" cy="1173819"/>
          </a:xfrm>
        </p:grpSpPr>
        <p:sp>
          <p:nvSpPr>
            <p:cNvPr id="172" name="Google Shape;172;p9"/>
            <p:cNvSpPr/>
            <p:nvPr/>
          </p:nvSpPr>
          <p:spPr>
            <a:xfrm rot="9913355">
              <a:off x="6867530" y="4225374"/>
              <a:ext cx="1193932" cy="899025"/>
            </a:xfrm>
            <a:prstGeom prst="wedgeRoundRectCallout">
              <a:avLst>
                <a:gd fmla="val -20833" name="adj1"/>
                <a:gd fmla="val 62500" name="adj2"/>
                <a:gd fmla="val 0" name="adj3"/>
              </a:avLst>
            </a:prstGeom>
            <a:solidFill>
              <a:schemeClr val="accent5"/>
            </a:solidFill>
            <a:ln cap="flat" cmpd="sng" w="12700">
              <a:solidFill>
                <a:srgbClr val="264159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" name="Google Shape;173;p9"/>
            <p:cNvSpPr/>
            <p:nvPr/>
          </p:nvSpPr>
          <p:spPr>
            <a:xfrm rot="-971445">
              <a:off x="6849611" y="4308124"/>
              <a:ext cx="1274647" cy="73352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s-ES" sz="12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2008</a:t>
              </a:r>
              <a:endParaRPr/>
            </a:p>
          </p:txBody>
        </p:sp>
      </p:grpSp>
      <p:grpSp>
        <p:nvGrpSpPr>
          <p:cNvPr id="174" name="Google Shape;174;p9"/>
          <p:cNvGrpSpPr/>
          <p:nvPr/>
        </p:nvGrpSpPr>
        <p:grpSpPr>
          <a:xfrm rot="788670">
            <a:off x="8334020" y="3293410"/>
            <a:ext cx="1460723" cy="977202"/>
            <a:chOff x="6772620" y="4087977"/>
            <a:chExt cx="1383751" cy="1173819"/>
          </a:xfrm>
        </p:grpSpPr>
        <p:sp>
          <p:nvSpPr>
            <p:cNvPr id="175" name="Google Shape;175;p9"/>
            <p:cNvSpPr/>
            <p:nvPr/>
          </p:nvSpPr>
          <p:spPr>
            <a:xfrm rot="9913355">
              <a:off x="6867530" y="4225374"/>
              <a:ext cx="1193932" cy="899025"/>
            </a:xfrm>
            <a:prstGeom prst="wedgeRoundRectCallout">
              <a:avLst>
                <a:gd fmla="val -20833" name="adj1"/>
                <a:gd fmla="val 62500" name="adj2"/>
                <a:gd fmla="val 0" name="adj3"/>
              </a:avLst>
            </a:prstGeom>
            <a:solidFill>
              <a:srgbClr val="C59EE2"/>
            </a:solidFill>
            <a:ln cap="flat" cmpd="sng" w="12700">
              <a:solidFill>
                <a:srgbClr val="264159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" name="Google Shape;176;p9"/>
            <p:cNvSpPr/>
            <p:nvPr/>
          </p:nvSpPr>
          <p:spPr>
            <a:xfrm rot="-971445">
              <a:off x="6924418" y="4322371"/>
              <a:ext cx="1031821" cy="733529"/>
            </a:xfrm>
            <a:prstGeom prst="rect">
              <a:avLst/>
            </a:prstGeom>
            <a:solidFill>
              <a:srgbClr val="C59EE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s-ES" sz="1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Unidigital</a:t>
              </a:r>
              <a:endParaRPr b="1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s-ES" sz="12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2021</a:t>
              </a:r>
              <a:endParaRPr/>
            </a:p>
          </p:txBody>
        </p:sp>
      </p:grpSp>
      <p:grpSp>
        <p:nvGrpSpPr>
          <p:cNvPr id="177" name="Google Shape;177;p9"/>
          <p:cNvGrpSpPr/>
          <p:nvPr/>
        </p:nvGrpSpPr>
        <p:grpSpPr>
          <a:xfrm>
            <a:off x="8606910" y="1896233"/>
            <a:ext cx="1228287" cy="985784"/>
            <a:chOff x="8168709" y="1859667"/>
            <a:chExt cx="1228287" cy="985784"/>
          </a:xfrm>
        </p:grpSpPr>
        <p:sp>
          <p:nvSpPr>
            <p:cNvPr id="178" name="Google Shape;178;p9"/>
            <p:cNvSpPr/>
            <p:nvPr/>
          </p:nvSpPr>
          <p:spPr>
            <a:xfrm rot="-486791">
              <a:off x="8222079" y="1934625"/>
              <a:ext cx="1121547" cy="835867"/>
            </a:xfrm>
            <a:prstGeom prst="wedgeRoundRectCallout">
              <a:avLst>
                <a:gd fmla="val -20833" name="adj1"/>
                <a:gd fmla="val 62500" name="adj2"/>
                <a:gd fmla="val 0" name="adj3"/>
              </a:avLst>
            </a:prstGeom>
            <a:solidFill>
              <a:srgbClr val="A80000"/>
            </a:solidFill>
            <a:ln cap="flat" cmpd="sng" w="12700">
              <a:solidFill>
                <a:srgbClr val="6B5100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s-ES" sz="12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2020</a:t>
              </a:r>
              <a:endParaRPr/>
            </a:p>
          </p:txBody>
        </p:sp>
        <p:pic>
          <p:nvPicPr>
            <p:cNvPr id="179" name="Google Shape;179;p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 rot="-589681">
              <a:off x="8582833" y="2070939"/>
              <a:ext cx="354951" cy="354951"/>
            </a:xfrm>
            <a:prstGeom prst="roundRect">
              <a:avLst>
                <a:gd fmla="val 8594" name="adj"/>
              </a:avLst>
            </a:prstGeom>
            <a:solidFill>
              <a:srgbClr val="ECECEC"/>
            </a:solidFill>
            <a:ln>
              <a:noFill/>
            </a:ln>
            <a:effectLst>
              <a:reflection blurRad="0" dir="5400000" dist="5000" endA="0" endPos="28000" kx="0" rotWithShape="0" algn="bl" stA="38000" stPos="0" sy="-100000" ky="0"/>
            </a:effectLst>
          </p:spPr>
        </p:pic>
      </p:grpSp>
      <p:pic>
        <p:nvPicPr>
          <p:cNvPr id="180" name="Google Shape;180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313915" y="3885742"/>
            <a:ext cx="441804" cy="451619"/>
          </a:xfrm>
          <a:prstGeom prst="roundRect">
            <a:avLst>
              <a:gd fmla="val 8594" name="adj"/>
            </a:avLst>
          </a:prstGeom>
          <a:solidFill>
            <a:srgbClr val="ECECEC"/>
          </a:solidFill>
          <a:ln>
            <a:noFill/>
          </a:ln>
          <a:effectLst>
            <a:reflection blurRad="0" dir="5400000" dist="5000" endA="0" endPos="28000" kx="0" rotWithShape="0" algn="bl" stA="38000" stPos="0" sy="-100000" ky="0"/>
          </a:effectLst>
        </p:spPr>
      </p:pic>
      <p:grpSp>
        <p:nvGrpSpPr>
          <p:cNvPr id="181" name="Google Shape;181;p9"/>
          <p:cNvGrpSpPr/>
          <p:nvPr/>
        </p:nvGrpSpPr>
        <p:grpSpPr>
          <a:xfrm>
            <a:off x="6900765" y="2008612"/>
            <a:ext cx="1129798" cy="907043"/>
            <a:chOff x="6948292" y="1889868"/>
            <a:chExt cx="1129798" cy="907043"/>
          </a:xfrm>
        </p:grpSpPr>
        <p:sp>
          <p:nvSpPr>
            <p:cNvPr id="182" name="Google Shape;182;p9"/>
            <p:cNvSpPr/>
            <p:nvPr/>
          </p:nvSpPr>
          <p:spPr>
            <a:xfrm rot="-486791">
              <a:off x="6997405" y="1958811"/>
              <a:ext cx="1031573" cy="769156"/>
            </a:xfrm>
            <a:prstGeom prst="wedgeRoundRectCallout">
              <a:avLst>
                <a:gd fmla="val -20833" name="adj1"/>
                <a:gd fmla="val 62500" name="adj2"/>
                <a:gd fmla="val 0" name="adj3"/>
              </a:avLst>
            </a:prstGeom>
            <a:solidFill>
              <a:srgbClr val="C00000"/>
            </a:solidFill>
            <a:ln cap="flat" cmpd="sng" w="12700">
              <a:solidFill>
                <a:srgbClr val="6B5100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s-ES" sz="12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2016</a:t>
              </a:r>
              <a:endParaRPr/>
            </a:p>
          </p:txBody>
        </p:sp>
        <p:pic>
          <p:nvPicPr>
            <p:cNvPr id="183" name="Google Shape;183;p9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 rot="-524217">
              <a:off x="7290626" y="2071883"/>
              <a:ext cx="390442" cy="356120"/>
            </a:xfrm>
            <a:prstGeom prst="roundRect">
              <a:avLst>
                <a:gd fmla="val 8594" name="adj"/>
              </a:avLst>
            </a:prstGeom>
            <a:solidFill>
              <a:srgbClr val="ECECEC"/>
            </a:solidFill>
            <a:ln>
              <a:noFill/>
            </a:ln>
            <a:effectLst>
              <a:reflection blurRad="0" dir="5400000" dist="5000" endA="0" endPos="28000" kx="0" rotWithShape="0" algn="bl" stA="38000" stPos="0" sy="-100000" ky="0"/>
            </a:effectLst>
          </p:spPr>
        </p:pic>
      </p:grpSp>
      <p:sp>
        <p:nvSpPr>
          <p:cNvPr id="184" name="Google Shape;184;p9"/>
          <p:cNvSpPr/>
          <p:nvPr/>
        </p:nvSpPr>
        <p:spPr>
          <a:xfrm>
            <a:off x="7246220" y="3012973"/>
            <a:ext cx="273269" cy="241738"/>
          </a:xfrm>
          <a:prstGeom prst="ellipse">
            <a:avLst/>
          </a:prstGeom>
          <a:solidFill>
            <a:srgbClr val="C00000"/>
          </a:solidFill>
          <a:ln cap="flat" cmpd="sng" w="381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9"/>
          <p:cNvSpPr/>
          <p:nvPr/>
        </p:nvSpPr>
        <p:spPr>
          <a:xfrm>
            <a:off x="8947785" y="3012973"/>
            <a:ext cx="273269" cy="241738"/>
          </a:xfrm>
          <a:prstGeom prst="ellipse">
            <a:avLst/>
          </a:prstGeom>
          <a:solidFill>
            <a:srgbClr val="C00000"/>
          </a:solidFill>
          <a:ln cap="flat" cmpd="sng" w="381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86" name="Google Shape;186;p9"/>
          <p:cNvGrpSpPr/>
          <p:nvPr/>
        </p:nvGrpSpPr>
        <p:grpSpPr>
          <a:xfrm>
            <a:off x="1830977" y="2001500"/>
            <a:ext cx="1051650" cy="884444"/>
            <a:chOff x="1848004" y="1835995"/>
            <a:chExt cx="1051650" cy="884444"/>
          </a:xfrm>
        </p:grpSpPr>
        <p:sp>
          <p:nvSpPr>
            <p:cNvPr id="187" name="Google Shape;187;p9"/>
            <p:cNvSpPr/>
            <p:nvPr/>
          </p:nvSpPr>
          <p:spPr>
            <a:xfrm rot="-486791">
              <a:off x="1896670" y="1899546"/>
              <a:ext cx="954319" cy="757342"/>
            </a:xfrm>
            <a:prstGeom prst="wedgeRoundRectCallout">
              <a:avLst>
                <a:gd fmla="val -20833" name="adj1"/>
                <a:gd fmla="val 62500" name="adj2"/>
                <a:gd fmla="val 0" name="adj3"/>
              </a:avLst>
            </a:prstGeom>
            <a:solidFill>
              <a:srgbClr val="C00000"/>
            </a:solidFill>
            <a:ln cap="flat" cmpd="sng" w="12700">
              <a:solidFill>
                <a:srgbClr val="6B5100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s-ES" sz="12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2002</a:t>
              </a:r>
              <a:endParaRPr/>
            </a:p>
          </p:txBody>
        </p:sp>
        <p:pic>
          <p:nvPicPr>
            <p:cNvPr id="188" name="Google Shape;188;p9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 rot="-551915">
              <a:off x="2195340" y="1993349"/>
              <a:ext cx="323850" cy="333375"/>
            </a:xfrm>
            <a:prstGeom prst="roundRect">
              <a:avLst>
                <a:gd fmla="val 8594" name="adj"/>
              </a:avLst>
            </a:prstGeom>
            <a:solidFill>
              <a:srgbClr val="ECECEC"/>
            </a:solidFill>
            <a:ln>
              <a:noFill/>
            </a:ln>
            <a:effectLst>
              <a:reflection blurRad="0" dir="5400000" dist="5000" endA="0" endPos="28000" kx="0" rotWithShape="0" algn="bl" stA="38000" stPos="0" sy="-100000" ky="0"/>
            </a:effectLst>
          </p:spPr>
        </p:pic>
      </p:grpSp>
      <p:sp>
        <p:nvSpPr>
          <p:cNvPr id="189" name="Google Shape;189;p9"/>
          <p:cNvSpPr/>
          <p:nvPr/>
        </p:nvSpPr>
        <p:spPr>
          <a:xfrm>
            <a:off x="10759795" y="3012973"/>
            <a:ext cx="273269" cy="241738"/>
          </a:xfrm>
          <a:prstGeom prst="ellipse">
            <a:avLst/>
          </a:prstGeom>
          <a:solidFill>
            <a:srgbClr val="C00000"/>
          </a:solidFill>
          <a:ln cap="flat" cmpd="sng" w="381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90" name="Google Shape;190;p9"/>
          <p:cNvGrpSpPr/>
          <p:nvPr/>
        </p:nvGrpSpPr>
        <p:grpSpPr>
          <a:xfrm>
            <a:off x="10435875" y="1856631"/>
            <a:ext cx="1194379" cy="1004410"/>
            <a:chOff x="10491474" y="1845567"/>
            <a:chExt cx="1194379" cy="1004410"/>
          </a:xfrm>
        </p:grpSpPr>
        <p:sp>
          <p:nvSpPr>
            <p:cNvPr id="191" name="Google Shape;191;p9"/>
            <p:cNvSpPr/>
            <p:nvPr/>
          </p:nvSpPr>
          <p:spPr>
            <a:xfrm rot="-486791">
              <a:off x="10546739" y="1917744"/>
              <a:ext cx="1083848" cy="860056"/>
            </a:xfrm>
            <a:prstGeom prst="wedgeRoundRectCallout">
              <a:avLst>
                <a:gd fmla="val -20833" name="adj1"/>
                <a:gd fmla="val 62500" name="adj2"/>
                <a:gd fmla="val 0" name="adj3"/>
              </a:avLst>
            </a:prstGeom>
            <a:solidFill>
              <a:srgbClr val="C00000"/>
            </a:solidFill>
            <a:ln cap="flat" cmpd="sng" w="12700">
              <a:solidFill>
                <a:srgbClr val="6B5100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s-ES" sz="12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2024</a:t>
              </a:r>
              <a:endParaRPr/>
            </a:p>
          </p:txBody>
        </p:sp>
        <p:pic>
          <p:nvPicPr>
            <p:cNvPr id="192" name="Google Shape;192;p9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 rot="-676225">
              <a:off x="10836415" y="1976209"/>
              <a:ext cx="482976" cy="530638"/>
            </a:xfrm>
            <a:prstGeom prst="roundRect">
              <a:avLst>
                <a:gd fmla="val 8594" name="adj"/>
              </a:avLst>
            </a:prstGeom>
            <a:solidFill>
              <a:srgbClr val="ECECEC"/>
            </a:solidFill>
            <a:ln>
              <a:noFill/>
            </a:ln>
            <a:effectLst>
              <a:reflection blurRad="0" dir="5400000" dist="5000" endA="0" endPos="28000" kx="0" rotWithShape="0" algn="bl" stA="38000" stPos="0" sy="-100000" ky="0"/>
            </a:effectLst>
          </p:spPr>
        </p:pic>
      </p:grpSp>
      <p:grpSp>
        <p:nvGrpSpPr>
          <p:cNvPr id="193" name="Google Shape;193;p9"/>
          <p:cNvGrpSpPr/>
          <p:nvPr/>
        </p:nvGrpSpPr>
        <p:grpSpPr>
          <a:xfrm rot="788670">
            <a:off x="9789436" y="3393182"/>
            <a:ext cx="1556127" cy="1262424"/>
            <a:chOff x="6763067" y="4087976"/>
            <a:chExt cx="1474128" cy="1516428"/>
          </a:xfrm>
        </p:grpSpPr>
        <p:sp>
          <p:nvSpPr>
            <p:cNvPr id="194" name="Google Shape;194;p9"/>
            <p:cNvSpPr/>
            <p:nvPr/>
          </p:nvSpPr>
          <p:spPr>
            <a:xfrm rot="9913355">
              <a:off x="6903165" y="4219513"/>
              <a:ext cx="1193932" cy="1253354"/>
            </a:xfrm>
            <a:prstGeom prst="wedgeRoundRectCallout">
              <a:avLst>
                <a:gd fmla="val -20833" name="adj1"/>
                <a:gd fmla="val 62500" name="adj2"/>
                <a:gd fmla="val 0" name="adj3"/>
              </a:avLst>
            </a:prstGeom>
            <a:solidFill>
              <a:srgbClr val="C59EE2"/>
            </a:solidFill>
            <a:ln cap="flat" cmpd="sng" w="12700">
              <a:solidFill>
                <a:srgbClr val="264159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5" name="Google Shape;195;p9"/>
            <p:cNvSpPr/>
            <p:nvPr/>
          </p:nvSpPr>
          <p:spPr>
            <a:xfrm rot="-971445">
              <a:off x="6963878" y="4315254"/>
              <a:ext cx="1031821" cy="1092423"/>
            </a:xfrm>
            <a:prstGeom prst="rect">
              <a:avLst/>
            </a:prstGeom>
            <a:solidFill>
              <a:srgbClr val="C59EE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s-ES" sz="1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CRIS</a:t>
              </a:r>
              <a:endParaRPr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s-ES" sz="1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Hércules</a:t>
              </a:r>
              <a:endParaRPr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s-ES" sz="1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CRUE</a:t>
              </a:r>
              <a:endParaRPr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s-ES" sz="12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2023</a:t>
              </a:r>
              <a:endParaRPr/>
            </a:p>
          </p:txBody>
        </p:sp>
      </p:grpSp>
      <p:sp>
        <p:nvSpPr>
          <p:cNvPr id="196" name="Google Shape;196;p9"/>
          <p:cNvSpPr/>
          <p:nvPr/>
        </p:nvSpPr>
        <p:spPr>
          <a:xfrm>
            <a:off x="3769584" y="1896898"/>
            <a:ext cx="1141221" cy="901749"/>
          </a:xfrm>
          <a:prstGeom prst="wedgeRoundRectCallout">
            <a:avLst>
              <a:gd fmla="val -20833" name="adj1"/>
              <a:gd fmla="val 62500" name="adj2"/>
              <a:gd fmla="val 0" name="adj3"/>
            </a:avLst>
          </a:prstGeom>
          <a:solidFill>
            <a:srgbClr val="C00000"/>
          </a:solidFill>
          <a:ln cap="flat" cmpd="sng" w="12700">
            <a:solidFill>
              <a:srgbClr val="6B5100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Fundación</a:t>
            </a:r>
            <a:r>
              <a:rPr b="1" lang="es-ES"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2009</a:t>
            </a:r>
            <a:endParaRPr/>
          </a:p>
        </p:txBody>
      </p:sp>
      <p:pic>
        <p:nvPicPr>
          <p:cNvPr id="197" name="Google Shape;197;p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152695" y="1991932"/>
            <a:ext cx="374997" cy="366904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9"/>
          <p:cNvSpPr/>
          <p:nvPr/>
        </p:nvSpPr>
        <p:spPr>
          <a:xfrm>
            <a:off x="5154821" y="4674141"/>
            <a:ext cx="941179" cy="706541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 cap="flat" cmpd="sng" w="12700">
            <a:solidFill>
              <a:srgbClr val="2F491D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BNE</a:t>
            </a:r>
            <a:endParaRPr/>
          </a:p>
        </p:txBody>
      </p:sp>
      <p:sp>
        <p:nvSpPr>
          <p:cNvPr id="199" name="Google Shape;199;p9"/>
          <p:cNvSpPr/>
          <p:nvPr/>
        </p:nvSpPr>
        <p:spPr>
          <a:xfrm>
            <a:off x="6277139" y="4674141"/>
            <a:ext cx="941178" cy="711796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 cap="flat" cmpd="sng" w="12700">
            <a:solidFill>
              <a:srgbClr val="2F491D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Teseo</a:t>
            </a:r>
            <a:endParaRPr/>
          </a:p>
        </p:txBody>
      </p:sp>
      <p:pic>
        <p:nvPicPr>
          <p:cNvPr id="200" name="Google Shape;200;p9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 rot="-291422">
            <a:off x="3020931" y="3513259"/>
            <a:ext cx="841992" cy="151969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9"/>
          <p:cNvSpPr/>
          <p:nvPr/>
        </p:nvSpPr>
        <p:spPr>
          <a:xfrm>
            <a:off x="4965971" y="4337361"/>
            <a:ext cx="2451370" cy="1392230"/>
          </a:xfrm>
          <a:prstGeom prst="roundRect">
            <a:avLst>
              <a:gd fmla="val 16667" name="adj"/>
            </a:avLst>
          </a:prstGeom>
          <a:solidFill>
            <a:schemeClr val="lt1">
              <a:alpha val="0"/>
            </a:schemeClr>
          </a:solidFill>
          <a:ln cap="flat" cmpd="sng" w="12700">
            <a:solidFill>
              <a:srgbClr val="38562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solidFill>
                <a:srgbClr val="548135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3200">
                <a:solidFill>
                  <a:srgbClr val="548135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3200">
                <a:solidFill>
                  <a:srgbClr val="548135"/>
                </a:solidFill>
                <a:latin typeface="Calibri"/>
                <a:ea typeface="Calibri"/>
                <a:cs typeface="Calibri"/>
                <a:sym typeface="Calibri"/>
              </a:rPr>
              <a:t>...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n que contiene Texto&#10;&#10;Descripción generada automáticamente" id="206" name="Google Shape;206;p10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441355" y="1435557"/>
            <a:ext cx="7309289" cy="39868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1"/>
          <p:cNvSpPr txBox="1"/>
          <p:nvPr/>
        </p:nvSpPr>
        <p:spPr>
          <a:xfrm>
            <a:off x="4335294" y="1154982"/>
            <a:ext cx="3521412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Los cimientos</a:t>
            </a:r>
            <a:endParaRPr/>
          </a:p>
        </p:txBody>
      </p:sp>
      <p:pic>
        <p:nvPicPr>
          <p:cNvPr id="212" name="Google Shape;212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91011" y="1801313"/>
            <a:ext cx="2458819" cy="41690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" name="Google Shape;217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02962" y="1145627"/>
            <a:ext cx="7961719" cy="3857297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p12"/>
          <p:cNvSpPr txBox="1"/>
          <p:nvPr/>
        </p:nvSpPr>
        <p:spPr>
          <a:xfrm>
            <a:off x="3815255" y="5235319"/>
            <a:ext cx="5591391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1.169 personas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953 documentos nuevos al día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" name="Google Shape;223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4459" y="1879054"/>
            <a:ext cx="10943081" cy="109274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24" name="Google Shape;224;p13"/>
          <p:cNvGrpSpPr/>
          <p:nvPr/>
        </p:nvGrpSpPr>
        <p:grpSpPr>
          <a:xfrm>
            <a:off x="4759908" y="2996982"/>
            <a:ext cx="2716923" cy="788275"/>
            <a:chOff x="4737537" y="3429000"/>
            <a:chExt cx="2716923" cy="788275"/>
          </a:xfrm>
        </p:grpSpPr>
        <p:sp>
          <p:nvSpPr>
            <p:cNvPr id="225" name="Google Shape;225;p13"/>
            <p:cNvSpPr/>
            <p:nvPr/>
          </p:nvSpPr>
          <p:spPr>
            <a:xfrm>
              <a:off x="5678212" y="3429000"/>
              <a:ext cx="1776248" cy="788275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800">
                  <a:solidFill>
                    <a:srgbClr val="7F7F7F"/>
                  </a:solidFill>
                  <a:latin typeface="Arial"/>
                  <a:ea typeface="Arial"/>
                  <a:cs typeface="Arial"/>
                  <a:sym typeface="Arial"/>
                </a:rPr>
                <a:t>REFERENCIAS</a:t>
              </a:r>
              <a:endParaRPr/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800">
                  <a:solidFill>
                    <a:srgbClr val="7F7F7F"/>
                  </a:solidFill>
                  <a:latin typeface="Arial"/>
                  <a:ea typeface="Arial"/>
                  <a:cs typeface="Arial"/>
                  <a:sym typeface="Arial"/>
                </a:rPr>
                <a:t>25.155.583</a:t>
              </a:r>
              <a:endParaRPr/>
            </a:p>
          </p:txBody>
        </p:sp>
        <p:grpSp>
          <p:nvGrpSpPr>
            <p:cNvPr id="226" name="Google Shape;226;p13"/>
            <p:cNvGrpSpPr/>
            <p:nvPr/>
          </p:nvGrpSpPr>
          <p:grpSpPr>
            <a:xfrm>
              <a:off x="4737537" y="3429000"/>
              <a:ext cx="940675" cy="788275"/>
              <a:chOff x="5423338" y="4724400"/>
              <a:chExt cx="940675" cy="788275"/>
            </a:xfrm>
          </p:grpSpPr>
          <p:sp>
            <p:nvSpPr>
              <p:cNvPr id="227" name="Google Shape;227;p13"/>
              <p:cNvSpPr/>
              <p:nvPr/>
            </p:nvSpPr>
            <p:spPr>
              <a:xfrm>
                <a:off x="5423338" y="4724400"/>
                <a:ext cx="940675" cy="788275"/>
              </a:xfrm>
              <a:prstGeom prst="rect">
                <a:avLst/>
              </a:prstGeom>
              <a:solidFill>
                <a:srgbClr val="F2F2F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7F7F7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228" name="Google Shape;228;p13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5509112" y="5004237"/>
                <a:ext cx="854901" cy="211522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229" name="Google Shape;229;p13"/>
          <p:cNvGrpSpPr/>
          <p:nvPr/>
        </p:nvGrpSpPr>
        <p:grpSpPr>
          <a:xfrm>
            <a:off x="3744383" y="3810438"/>
            <a:ext cx="1956200" cy="793291"/>
            <a:chOff x="3909579" y="4017064"/>
            <a:chExt cx="1956200" cy="793291"/>
          </a:xfrm>
        </p:grpSpPr>
        <p:sp>
          <p:nvSpPr>
            <p:cNvPr id="230" name="Google Shape;230;p13"/>
            <p:cNvSpPr/>
            <p:nvPr/>
          </p:nvSpPr>
          <p:spPr>
            <a:xfrm>
              <a:off x="3909579" y="4017064"/>
              <a:ext cx="827958" cy="788275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" name="Google Shape;231;p13"/>
            <p:cNvSpPr/>
            <p:nvPr/>
          </p:nvSpPr>
          <p:spPr>
            <a:xfrm>
              <a:off x="4737537" y="4022080"/>
              <a:ext cx="1128242" cy="788275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600">
                  <a:solidFill>
                    <a:srgbClr val="7F7F7F"/>
                  </a:solidFill>
                  <a:latin typeface="Arial"/>
                  <a:ea typeface="Arial"/>
                  <a:cs typeface="Arial"/>
                  <a:sym typeface="Arial"/>
                </a:rPr>
                <a:t>LIBROS</a:t>
              </a:r>
              <a:endParaRPr/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800">
                  <a:solidFill>
                    <a:srgbClr val="7F7F7F"/>
                  </a:solidFill>
                  <a:latin typeface="Arial"/>
                  <a:ea typeface="Arial"/>
                  <a:cs typeface="Arial"/>
                  <a:sym typeface="Arial"/>
                </a:rPr>
                <a:t>649.836</a:t>
              </a:r>
              <a:endParaRPr/>
            </a:p>
          </p:txBody>
        </p:sp>
        <p:pic>
          <p:nvPicPr>
            <p:cNvPr descr="Dibujo en blanco y negro&#10;&#10;Descripción generada automáticamente con confianza baja" id="232" name="Google Shape;232;p13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4066162" y="4168161"/>
              <a:ext cx="496111" cy="4961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33" name="Google Shape;233;p13"/>
          <p:cNvGrpSpPr/>
          <p:nvPr/>
        </p:nvGrpSpPr>
        <p:grpSpPr>
          <a:xfrm>
            <a:off x="5700583" y="3815454"/>
            <a:ext cx="3141700" cy="788275"/>
            <a:chOff x="3932277" y="4826363"/>
            <a:chExt cx="3141700" cy="788275"/>
          </a:xfrm>
        </p:grpSpPr>
        <p:sp>
          <p:nvSpPr>
            <p:cNvPr id="234" name="Google Shape;234;p13"/>
            <p:cNvSpPr/>
            <p:nvPr/>
          </p:nvSpPr>
          <p:spPr>
            <a:xfrm>
              <a:off x="4681140" y="4826363"/>
              <a:ext cx="2392837" cy="788275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600">
                  <a:solidFill>
                    <a:srgbClr val="7F7F7F"/>
                  </a:solidFill>
                  <a:latin typeface="Arial"/>
                  <a:ea typeface="Arial"/>
                  <a:cs typeface="Arial"/>
                  <a:sym typeface="Arial"/>
                </a:rPr>
                <a:t>CAPÍTULOS DE LIBROS</a:t>
              </a:r>
              <a:endParaRPr/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800">
                  <a:solidFill>
                    <a:srgbClr val="7F7F7F"/>
                  </a:solidFill>
                  <a:latin typeface="Arial"/>
                  <a:ea typeface="Arial"/>
                  <a:cs typeface="Arial"/>
                  <a:sym typeface="Arial"/>
                </a:rPr>
                <a:t>1.365.719</a:t>
              </a:r>
              <a:endParaRPr/>
            </a:p>
          </p:txBody>
        </p:sp>
        <p:sp>
          <p:nvSpPr>
            <p:cNvPr id="235" name="Google Shape;235;p13"/>
            <p:cNvSpPr/>
            <p:nvPr/>
          </p:nvSpPr>
          <p:spPr>
            <a:xfrm>
              <a:off x="3932277" y="4826363"/>
              <a:ext cx="827958" cy="788275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Lista contorno" id="236" name="Google Shape;236;p13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4066969" y="4972076"/>
              <a:ext cx="558574" cy="55857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4"/>
          <p:cNvSpPr/>
          <p:nvPr/>
        </p:nvSpPr>
        <p:spPr>
          <a:xfrm>
            <a:off x="11046372" y="1902372"/>
            <a:ext cx="714704" cy="756745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42" name="Google Shape;242;p14"/>
          <p:cNvGrpSpPr/>
          <p:nvPr/>
        </p:nvGrpSpPr>
        <p:grpSpPr>
          <a:xfrm>
            <a:off x="1892777" y="895106"/>
            <a:ext cx="8406446" cy="4735632"/>
            <a:chOff x="1892777" y="895106"/>
            <a:chExt cx="8406446" cy="4735632"/>
          </a:xfrm>
        </p:grpSpPr>
        <p:grpSp>
          <p:nvGrpSpPr>
            <p:cNvPr id="243" name="Google Shape;243;p14"/>
            <p:cNvGrpSpPr/>
            <p:nvPr/>
          </p:nvGrpSpPr>
          <p:grpSpPr>
            <a:xfrm>
              <a:off x="1892777" y="895106"/>
              <a:ext cx="8406446" cy="4735632"/>
              <a:chOff x="1892777" y="895106"/>
              <a:chExt cx="8406446" cy="4735632"/>
            </a:xfrm>
          </p:grpSpPr>
          <p:pic>
            <p:nvPicPr>
              <p:cNvPr descr="Un par de personas en una oficina&#10;&#10;Descripción generada automáticamente con confianza media" id="244" name="Google Shape;244;p14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1892777" y="895106"/>
                <a:ext cx="8406446" cy="4735632"/>
              </a:xfrm>
              <a:prstGeom prst="rect">
                <a:avLst/>
              </a:prstGeom>
              <a:noFill/>
              <a:ln>
                <a:noFill/>
              </a:ln>
              <a:effectLst>
                <a:outerShdw rotWithShape="0" algn="ctr" dist="50800">
                  <a:srgbClr val="000000">
                    <a:alpha val="42745"/>
                  </a:srgbClr>
                </a:outerShdw>
              </a:effectLst>
            </p:spPr>
          </p:pic>
          <p:sp>
            <p:nvSpPr>
              <p:cNvPr id="245" name="Google Shape;245;p14"/>
              <p:cNvSpPr txBox="1"/>
              <p:nvPr/>
            </p:nvSpPr>
            <p:spPr>
              <a:xfrm>
                <a:off x="4929580" y="2214953"/>
                <a:ext cx="693684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s-ES" sz="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0101100011111001000110101010101010110101</a:t>
                </a:r>
                <a:endParaRPr/>
              </a:p>
            </p:txBody>
          </p:sp>
          <p:sp>
            <p:nvSpPr>
              <p:cNvPr id="246" name="Google Shape;246;p14"/>
              <p:cNvSpPr txBox="1"/>
              <p:nvPr/>
            </p:nvSpPr>
            <p:spPr>
              <a:xfrm rot="9738722">
                <a:off x="8039499" y="2245034"/>
                <a:ext cx="451945" cy="10772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s-ES" sz="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0101100011111001000110101010101010110101</a:t>
                </a:r>
                <a:endParaRPr/>
              </a:p>
            </p:txBody>
          </p:sp>
          <p:sp>
            <p:nvSpPr>
              <p:cNvPr id="247" name="Google Shape;247;p14"/>
              <p:cNvSpPr txBox="1"/>
              <p:nvPr/>
            </p:nvSpPr>
            <p:spPr>
              <a:xfrm>
                <a:off x="8537530" y="1971007"/>
                <a:ext cx="425668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s-ES" sz="6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010110001111100100011</a:t>
                </a:r>
                <a:endParaRPr/>
              </a:p>
            </p:txBody>
          </p:sp>
          <p:sp>
            <p:nvSpPr>
              <p:cNvPr id="248" name="Google Shape;248;p14"/>
              <p:cNvSpPr txBox="1"/>
              <p:nvPr/>
            </p:nvSpPr>
            <p:spPr>
              <a:xfrm>
                <a:off x="2710754" y="1894373"/>
                <a:ext cx="381959" cy="55399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s-ES" sz="5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A/ZA/ZA/ZA/ZA/ZA/ZA/ZA/ZA/Z</a:t>
                </a:r>
                <a:endParaRPr/>
              </a:p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5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9" name="Google Shape;249;p14"/>
              <p:cNvSpPr txBox="1"/>
              <p:nvPr/>
            </p:nvSpPr>
            <p:spPr>
              <a:xfrm>
                <a:off x="4861787" y="1676846"/>
                <a:ext cx="381959" cy="4770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s-ES" sz="5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A/ZA/ZA/ZA/ZA/ZA/ZA/ZA7</a:t>
                </a:r>
                <a:endParaRPr/>
              </a:p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5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0" name="Google Shape;250;p14"/>
              <p:cNvSpPr txBox="1"/>
              <p:nvPr/>
            </p:nvSpPr>
            <p:spPr>
              <a:xfrm>
                <a:off x="6200188" y="1732626"/>
                <a:ext cx="457201" cy="63094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s-ES" sz="5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A/ZA/ZA/ZA/ZA/Z1001011000011110A/ZA/ZA/ZA/ZA/ZA/</a:t>
                </a:r>
                <a:endParaRPr/>
              </a:p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sz="5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1" name="Google Shape;251;p14"/>
              <p:cNvSpPr txBox="1"/>
              <p:nvPr/>
            </p:nvSpPr>
            <p:spPr>
              <a:xfrm>
                <a:off x="9069513" y="1773502"/>
                <a:ext cx="425668" cy="4770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s-ES" sz="5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1000010A/ZA/ZA/ZA/ZA/0000101</a:t>
                </a:r>
                <a:endParaRPr/>
              </a:p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5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2" name="Google Shape;252;p14"/>
              <p:cNvSpPr txBox="1"/>
              <p:nvPr/>
            </p:nvSpPr>
            <p:spPr>
              <a:xfrm>
                <a:off x="3600592" y="2250556"/>
                <a:ext cx="693684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s-ES" sz="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0101AZAZ///01111100100011A10101ZZ110101</a:t>
                </a:r>
                <a:endParaRPr/>
              </a:p>
            </p:txBody>
          </p:sp>
        </p:grpSp>
        <p:pic>
          <p:nvPicPr>
            <p:cNvPr id="253" name="Google Shape;253;p1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274260" y="2363568"/>
              <a:ext cx="431428" cy="42007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8" name="Google Shape;258;p15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076743" y="1077241"/>
            <a:ext cx="8038513" cy="4703517"/>
          </a:xfrm>
          <a:prstGeom prst="rect">
            <a:avLst/>
          </a:prstGeom>
          <a:noFill/>
          <a:ln>
            <a:noFill/>
          </a:ln>
        </p:spPr>
      </p:pic>
      <p:sp>
        <p:nvSpPr>
          <p:cNvPr id="259" name="Google Shape;259;p15"/>
          <p:cNvSpPr txBox="1"/>
          <p:nvPr/>
        </p:nvSpPr>
        <p:spPr>
          <a:xfrm>
            <a:off x="9195993" y="5520448"/>
            <a:ext cx="919263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2:32:37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5" name="Google Shape;265;p16"/>
          <p:cNvPicPr preferRelativeResize="0"/>
          <p:nvPr/>
        </p:nvPicPr>
        <p:blipFill rotWithShape="1">
          <a:blip r:embed="rId3">
            <a:alphaModFix amt="10000"/>
          </a:blip>
          <a:srcRect b="0" l="0" r="0" t="0"/>
          <a:stretch/>
        </p:blipFill>
        <p:spPr>
          <a:xfrm>
            <a:off x="3057572" y="931979"/>
            <a:ext cx="6437934" cy="482235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695702" y="2950027"/>
            <a:ext cx="905598" cy="96092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67" name="Google Shape;267;p16"/>
          <p:cNvGrpSpPr/>
          <p:nvPr/>
        </p:nvGrpSpPr>
        <p:grpSpPr>
          <a:xfrm>
            <a:off x="4417121" y="796645"/>
            <a:ext cx="3159796" cy="5264710"/>
            <a:chOff x="4574776" y="728896"/>
            <a:chExt cx="3159796" cy="5264710"/>
          </a:xfrm>
        </p:grpSpPr>
        <p:pic>
          <p:nvPicPr>
            <p:cNvPr descr="Imagen que contiene computadora&#10;&#10;Descripción generada automáticamente" id="268" name="Google Shape;268;p16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4574776" y="3275407"/>
              <a:ext cx="1053863" cy="105386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9" name="Google Shape;269;p16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6367381" y="5282255"/>
              <a:ext cx="537611" cy="7113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Imagen que contiene computadora&#10;&#10;Descripción generada automáticamente" id="270" name="Google Shape;270;p16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5547067" y="2625710"/>
              <a:ext cx="511750" cy="5117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1" name="Google Shape;271;p16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7196961" y="2434760"/>
              <a:ext cx="537611" cy="7113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2" name="Google Shape;272;p16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5558389" y="1589801"/>
              <a:ext cx="537611" cy="7113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3" name="Google Shape;273;p16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6384885" y="744760"/>
              <a:ext cx="537611" cy="7113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4" name="Google Shape;274;p16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6434194" y="2459437"/>
              <a:ext cx="537611" cy="7113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5" name="Google Shape;275;p16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4822374" y="5282255"/>
              <a:ext cx="537611" cy="7113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6" name="Google Shape;276;p16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5558389" y="728896"/>
              <a:ext cx="537611" cy="7113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Imagen que contiene computadora&#10;&#10;Descripción generada automáticamente" id="277" name="Google Shape;277;p16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6399723" y="1690538"/>
              <a:ext cx="511750" cy="5117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Imagen que contiene computadora&#10;&#10;Descripción generada automáticamente" id="278" name="Google Shape;278;p16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6381411" y="4584088"/>
              <a:ext cx="511750" cy="5117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Imagen que contiene computadora&#10;&#10;Descripción generada automáticamente" id="279" name="Google Shape;279;p16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5678740" y="3373775"/>
              <a:ext cx="511750" cy="5117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Imagen que contiene computadora&#10;&#10;Descripción generada automáticamente" id="280" name="Google Shape;280;p16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152430" y="1642055"/>
              <a:ext cx="511750" cy="5117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Imagen que contiene computadora&#10;&#10;Descripción generada automáticamente" id="281" name="Google Shape;281;p16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4832636" y="4508635"/>
              <a:ext cx="511750" cy="5117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Imagen que contiene computadora&#10;&#10;Descripción generada automáticamente" id="282" name="Google Shape;282;p16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222409" y="937488"/>
              <a:ext cx="511750" cy="5117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Imagen que contiene computadora&#10;&#10;Descripción generada automáticamente" id="283" name="Google Shape;283;p16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6375492" y="3510949"/>
              <a:ext cx="511750" cy="5117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Imagen que contiene computadora&#10;&#10;Descripción generada automáticamente" id="284" name="Google Shape;284;p16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5558389" y="4465958"/>
              <a:ext cx="511750" cy="5117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5" name="Google Shape;285;p16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7186988" y="5264490"/>
              <a:ext cx="537611" cy="7113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6" name="Google Shape;286;p16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7195804" y="3385212"/>
              <a:ext cx="537611" cy="7113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7" name="Google Shape;287;p16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4654179" y="2471251"/>
              <a:ext cx="537611" cy="7113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8" name="Google Shape;288;p16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7186988" y="4335664"/>
              <a:ext cx="537611" cy="7113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9" name="Google Shape;289;p16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5585767" y="5251888"/>
              <a:ext cx="537611" cy="7113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0" name="Google Shape;290;p16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4701961" y="1676158"/>
              <a:ext cx="425174" cy="56257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91" name="Google Shape;291;p16"/>
          <p:cNvSpPr txBox="1"/>
          <p:nvPr/>
        </p:nvSpPr>
        <p:spPr>
          <a:xfrm>
            <a:off x="1944414" y="2765342"/>
            <a:ext cx="2472707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4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Revistas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6" name="Google Shape;296;p17"/>
          <p:cNvGraphicFramePr/>
          <p:nvPr/>
        </p:nvGraphicFramePr>
        <p:xfrm>
          <a:off x="2238704" y="922704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{AE93D715-98B2-42E3-831A-E0AB867D35CA}</a:tableStyleId>
              </a:tblPr>
              <a:tblGrid>
                <a:gridCol w="5134375"/>
                <a:gridCol w="1407400"/>
                <a:gridCol w="1172825"/>
              </a:tblGrid>
              <a:tr h="2025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s-ES" sz="2400" u="none" cap="none" strike="noStrike">
                          <a:solidFill>
                            <a:srgbClr val="000000"/>
                          </a:solidFill>
                          <a:highlight>
                            <a:srgbClr val="C0C0C0"/>
                          </a:highlight>
                          <a:latin typeface="Arial"/>
                          <a:ea typeface="Arial"/>
                          <a:cs typeface="Arial"/>
                          <a:sym typeface="Arial"/>
                        </a:rPr>
                        <a:t>Materia</a:t>
                      </a:r>
                      <a:endParaRPr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s-ES" sz="2400" u="none" cap="none" strike="noStrike">
                          <a:solidFill>
                            <a:srgbClr val="000000"/>
                          </a:solidFill>
                          <a:highlight>
                            <a:srgbClr val="C0C0C0"/>
                          </a:highlight>
                          <a:latin typeface="Arial"/>
                          <a:ea typeface="Arial"/>
                          <a:cs typeface="Arial"/>
                          <a:sym typeface="Arial"/>
                        </a:rPr>
                        <a:t>Revistas</a:t>
                      </a:r>
                      <a:endParaRPr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1" lang="es-ES" sz="2400" u="none" cap="none" strike="noStrike">
                          <a:solidFill>
                            <a:srgbClr val="000000"/>
                          </a:solidFill>
                          <a:highlight>
                            <a:srgbClr val="C0C0C0"/>
                          </a:highlight>
                          <a:latin typeface="Arial"/>
                          <a:ea typeface="Arial"/>
                          <a:cs typeface="Arial"/>
                          <a:sym typeface="Arial"/>
                        </a:rPr>
                        <a:t>%</a:t>
                      </a:r>
                      <a:endParaRPr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0C0C0"/>
                    </a:solidFill>
                  </a:tcPr>
                </a:tc>
              </a:tr>
              <a:tr h="2025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s-ES" sz="2400" u="none" cap="none" strike="noStrike">
                          <a:solidFill>
                            <a:srgbClr val="FFFFFF"/>
                          </a:solidFill>
                          <a:highlight>
                            <a:srgbClr val="A6A6A6"/>
                          </a:highlight>
                          <a:latin typeface="Arial"/>
                          <a:ea typeface="Arial"/>
                          <a:cs typeface="Arial"/>
                          <a:sym typeface="Arial"/>
                        </a:rPr>
                        <a:t>21-Humanidades</a:t>
                      </a:r>
                      <a:endParaRPr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s-ES" sz="2400" u="none" cap="none" strike="noStrike">
                          <a:solidFill>
                            <a:srgbClr val="FFFFFF"/>
                          </a:solidFill>
                          <a:highlight>
                            <a:srgbClr val="A6A6A6"/>
                          </a:highlight>
                          <a:latin typeface="Arial"/>
                          <a:ea typeface="Arial"/>
                          <a:cs typeface="Arial"/>
                          <a:sym typeface="Arial"/>
                        </a:rPr>
                        <a:t>4,327</a:t>
                      </a:r>
                      <a:endParaRPr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1" lang="es-ES" sz="2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34.1%</a:t>
                      </a:r>
                      <a:endParaRPr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25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s-ES" sz="2400" u="none" cap="none" strike="noStrike">
                          <a:solidFill>
                            <a:srgbClr val="A6C9EC"/>
                          </a:solidFill>
                          <a:highlight>
                            <a:srgbClr val="153D64"/>
                          </a:highlight>
                          <a:latin typeface="Arial"/>
                          <a:ea typeface="Arial"/>
                          <a:cs typeface="Arial"/>
                          <a:sym typeface="Arial"/>
                        </a:rPr>
                        <a:t>19-Ciencias sociales</a:t>
                      </a:r>
                      <a:endParaRPr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53D6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s-ES" sz="2400" u="none" cap="none" strike="noStrike">
                          <a:solidFill>
                            <a:srgbClr val="A6C9EC"/>
                          </a:solidFill>
                          <a:highlight>
                            <a:srgbClr val="153D64"/>
                          </a:highlight>
                          <a:latin typeface="Arial"/>
                          <a:ea typeface="Arial"/>
                          <a:cs typeface="Arial"/>
                          <a:sym typeface="Arial"/>
                        </a:rPr>
                        <a:t>3.228</a:t>
                      </a:r>
                      <a:endParaRPr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53D6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1" lang="es-ES" sz="2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25.4%</a:t>
                      </a:r>
                      <a:endParaRPr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25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s-ES" sz="2400" u="none" cap="none" strike="noStrike">
                          <a:solidFill>
                            <a:srgbClr val="A6C9EC"/>
                          </a:solidFill>
                          <a:highlight>
                            <a:srgbClr val="153D64"/>
                          </a:highlight>
                          <a:latin typeface="Arial"/>
                          <a:ea typeface="Arial"/>
                          <a:cs typeface="Arial"/>
                          <a:sym typeface="Arial"/>
                        </a:rPr>
                        <a:t>20-Psicología y educación</a:t>
                      </a:r>
                      <a:endParaRPr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53D6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s-ES" sz="2400" u="none" cap="none" strike="noStrike">
                          <a:solidFill>
                            <a:srgbClr val="A6C9EC"/>
                          </a:solidFill>
                          <a:highlight>
                            <a:srgbClr val="153D64"/>
                          </a:highlight>
                          <a:latin typeface="Arial"/>
                          <a:ea typeface="Arial"/>
                          <a:cs typeface="Arial"/>
                          <a:sym typeface="Arial"/>
                        </a:rPr>
                        <a:t>2.486</a:t>
                      </a:r>
                      <a:endParaRPr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53D6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1" lang="es-ES" sz="2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19.6%</a:t>
                      </a:r>
                      <a:endParaRPr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25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s-ES" sz="2400" u="none" cap="none" strike="noStrike">
                          <a:solidFill>
                            <a:srgbClr val="FFFFFF"/>
                          </a:solidFill>
                          <a:highlight>
                            <a:srgbClr val="A6A6A6"/>
                          </a:highlight>
                          <a:latin typeface="Arial"/>
                          <a:ea typeface="Arial"/>
                          <a:cs typeface="Arial"/>
                          <a:sym typeface="Arial"/>
                        </a:rPr>
                        <a:t>23-Filologías</a:t>
                      </a:r>
                      <a:endParaRPr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s-ES" sz="2400" u="none" cap="none" strike="noStrike">
                          <a:solidFill>
                            <a:srgbClr val="FFFFFF"/>
                          </a:solidFill>
                          <a:highlight>
                            <a:srgbClr val="A6A6A6"/>
                          </a:highlight>
                          <a:latin typeface="Arial"/>
                          <a:ea typeface="Arial"/>
                          <a:cs typeface="Arial"/>
                          <a:sym typeface="Arial"/>
                        </a:rPr>
                        <a:t>2.430</a:t>
                      </a:r>
                      <a:endParaRPr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1" lang="es-ES" sz="2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19.1%</a:t>
                      </a:r>
                      <a:endParaRPr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25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s-ES" sz="2400" u="none" cap="none" strike="noStrike">
                          <a:solidFill>
                            <a:srgbClr val="FFFFFF"/>
                          </a:solidFill>
                          <a:highlight>
                            <a:srgbClr val="FF0000"/>
                          </a:highlight>
                          <a:latin typeface="Arial"/>
                          <a:ea typeface="Arial"/>
                          <a:cs typeface="Arial"/>
                          <a:sym typeface="Arial"/>
                        </a:rPr>
                        <a:t>18-Ciencias jurídicas</a:t>
                      </a:r>
                      <a:endParaRPr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s-ES" sz="2400" u="none" cap="none" strike="noStrike">
                          <a:solidFill>
                            <a:srgbClr val="FFFFFF"/>
                          </a:solidFill>
                          <a:highlight>
                            <a:srgbClr val="FF0000"/>
                          </a:highlight>
                          <a:latin typeface="Arial"/>
                          <a:ea typeface="Arial"/>
                          <a:cs typeface="Arial"/>
                          <a:sym typeface="Arial"/>
                        </a:rPr>
                        <a:t>2.238</a:t>
                      </a:r>
                      <a:endParaRPr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1" lang="es-ES" sz="2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17.6%</a:t>
                      </a:r>
                      <a:endParaRPr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25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s-ES" sz="2400" u="none" cap="none" strike="noStrike">
                          <a:solidFill>
                            <a:srgbClr val="A6C9EC"/>
                          </a:solidFill>
                          <a:highlight>
                            <a:srgbClr val="153D64"/>
                          </a:highlight>
                          <a:latin typeface="Arial"/>
                          <a:ea typeface="Arial"/>
                          <a:cs typeface="Arial"/>
                          <a:sym typeface="Arial"/>
                        </a:rPr>
                        <a:t>17-Economía y empresa</a:t>
                      </a:r>
                      <a:endParaRPr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53D6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s-ES" sz="2400" u="none" cap="none" strike="noStrike">
                          <a:solidFill>
                            <a:srgbClr val="A6C9EC"/>
                          </a:solidFill>
                          <a:highlight>
                            <a:srgbClr val="153D64"/>
                          </a:highlight>
                          <a:latin typeface="Arial"/>
                          <a:ea typeface="Arial"/>
                          <a:cs typeface="Arial"/>
                          <a:sym typeface="Arial"/>
                        </a:rPr>
                        <a:t>1.690</a:t>
                      </a:r>
                      <a:endParaRPr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53D6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1" lang="es-ES" sz="2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13.3%</a:t>
                      </a:r>
                      <a:endParaRPr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25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s-ES" sz="2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14-Ciencias de la salud</a:t>
                      </a:r>
                      <a:endParaRPr/>
                    </a:p>
                  </a:txBody>
                  <a:tcPr marT="9525" marB="0" marR="9525" marL="9525" anchor="b">
                    <a:lnL cap="flat" cmpd="sng" w="9525">
                      <a:solidFill>
                        <a:srgbClr val="C0C0C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0C0C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0C0C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s-ES" sz="2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1.501</a:t>
                      </a:r>
                      <a:endParaRPr/>
                    </a:p>
                  </a:txBody>
                  <a:tcPr marT="9525" marB="0" marR="9525" marL="9525" anchor="b">
                    <a:lnL cap="flat" cmpd="sng" w="9525">
                      <a:solidFill>
                        <a:srgbClr val="C0C0C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0C0C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0C0C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1" lang="es-ES" sz="2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11.8%</a:t>
                      </a:r>
                      <a:endParaRPr/>
                    </a:p>
                  </a:txBody>
                  <a:tcPr marT="9525" marB="0" marR="9525" marL="9525" anchor="b">
                    <a:lnL cap="flat" cmpd="sng" w="9525">
                      <a:solidFill>
                        <a:srgbClr val="C0C0C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25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s-ES" sz="2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16-Tecnologías</a:t>
                      </a:r>
                      <a:endParaRPr/>
                    </a:p>
                  </a:txBody>
                  <a:tcPr marT="9525" marB="0" marR="9525" marL="9525" anchor="b">
                    <a:lnL cap="flat" cmpd="sng" w="9525">
                      <a:solidFill>
                        <a:srgbClr val="C0C0C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0C0C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0C0C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0C0C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s-ES" sz="2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1.269</a:t>
                      </a:r>
                      <a:endParaRPr/>
                    </a:p>
                  </a:txBody>
                  <a:tcPr marT="9525" marB="0" marR="9525" marL="9525" anchor="b">
                    <a:lnL cap="flat" cmpd="sng" w="9525">
                      <a:solidFill>
                        <a:srgbClr val="C0C0C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0C0C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0C0C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0C0C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1" lang="es-ES" sz="2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10.0%</a:t>
                      </a:r>
                      <a:endParaRPr/>
                    </a:p>
                  </a:txBody>
                  <a:tcPr marT="9525" marB="0" marR="9525" marL="9525" anchor="b">
                    <a:lnL cap="flat" cmpd="sng" w="9525">
                      <a:solidFill>
                        <a:srgbClr val="C0C0C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25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s-ES" sz="2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12-Geociencias. Medio ambiente</a:t>
                      </a:r>
                      <a:endParaRPr/>
                    </a:p>
                  </a:txBody>
                  <a:tcPr marT="9525" marB="0" marR="9525" marL="9525" anchor="b">
                    <a:lnL cap="flat" cmpd="sng" w="9525">
                      <a:solidFill>
                        <a:srgbClr val="C0C0C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0C0C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0C0C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s-ES" sz="2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1.020</a:t>
                      </a:r>
                      <a:endParaRPr/>
                    </a:p>
                  </a:txBody>
                  <a:tcPr marT="9525" marB="0" marR="9525" marL="9525" anchor="b">
                    <a:lnL cap="flat" cmpd="sng" w="9525">
                      <a:solidFill>
                        <a:srgbClr val="C0C0C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0C0C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0C0C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1" lang="es-ES" sz="2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8.0%</a:t>
                      </a:r>
                      <a:endParaRPr/>
                    </a:p>
                  </a:txBody>
                  <a:tcPr marT="9525" marB="0" marR="9525" marL="9525" anchor="b">
                    <a:lnL cap="flat" cmpd="sng" w="9525">
                      <a:solidFill>
                        <a:srgbClr val="C0C0C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25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s-ES" sz="2400" u="none" cap="none" strike="noStrike">
                          <a:solidFill>
                            <a:srgbClr val="FFFFFF"/>
                          </a:solidFill>
                          <a:highlight>
                            <a:srgbClr val="A6A6A6"/>
                          </a:highlight>
                          <a:latin typeface="Arial"/>
                          <a:ea typeface="Arial"/>
                          <a:cs typeface="Arial"/>
                          <a:sym typeface="Arial"/>
                        </a:rPr>
                        <a:t>22-Arte</a:t>
                      </a:r>
                      <a:endParaRPr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s-ES" sz="2400" u="none" cap="none" strike="noStrike">
                          <a:solidFill>
                            <a:srgbClr val="FFFFFF"/>
                          </a:solidFill>
                          <a:highlight>
                            <a:srgbClr val="A6A6A6"/>
                          </a:highlight>
                          <a:latin typeface="Arial"/>
                          <a:ea typeface="Arial"/>
                          <a:cs typeface="Arial"/>
                          <a:sym typeface="Arial"/>
                        </a:rPr>
                        <a:t>973</a:t>
                      </a:r>
                      <a:endParaRPr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1" lang="es-ES" sz="2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7.7%</a:t>
                      </a:r>
                      <a:endParaRPr/>
                    </a:p>
                  </a:txBody>
                  <a:tcPr marT="9525" marB="0" marR="9525" marL="95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25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s-ES" sz="2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11-Ciencias básicas y experimentales</a:t>
                      </a:r>
                      <a:endParaRPr/>
                    </a:p>
                  </a:txBody>
                  <a:tcPr marT="9525" marB="0" marR="9525" marL="9525" anchor="b">
                    <a:lnL cap="flat" cmpd="sng" w="9525">
                      <a:solidFill>
                        <a:srgbClr val="C0C0C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0C0C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0C0C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s-ES" sz="2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968</a:t>
                      </a:r>
                      <a:endParaRPr/>
                    </a:p>
                  </a:txBody>
                  <a:tcPr marT="9525" marB="0" marR="9525" marL="9525" anchor="b">
                    <a:lnL cap="flat" cmpd="sng" w="9525">
                      <a:solidFill>
                        <a:srgbClr val="C0C0C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0C0C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0C0C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1" lang="es-ES" sz="2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7.6%</a:t>
                      </a:r>
                      <a:endParaRPr/>
                    </a:p>
                  </a:txBody>
                  <a:tcPr marT="9525" marB="0" marR="9525" marL="9525" anchor="b">
                    <a:lnL cap="flat" cmpd="sng" w="9525">
                      <a:solidFill>
                        <a:srgbClr val="C0C0C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25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s-ES" sz="2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15-Agricultura y alimentación</a:t>
                      </a:r>
                      <a:endParaRPr/>
                    </a:p>
                  </a:txBody>
                  <a:tcPr marT="9525" marB="0" marR="9525" marL="9525" anchor="b">
                    <a:lnL cap="flat" cmpd="sng" w="9525">
                      <a:solidFill>
                        <a:srgbClr val="C0C0C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0C0C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0C0C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0C0C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s-ES" sz="2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646</a:t>
                      </a:r>
                      <a:endParaRPr/>
                    </a:p>
                  </a:txBody>
                  <a:tcPr marT="9525" marB="0" marR="9525" marL="9525" anchor="b">
                    <a:lnL cap="flat" cmpd="sng" w="9525">
                      <a:solidFill>
                        <a:srgbClr val="C0C0C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0C0C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0C0C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0C0C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1" lang="es-ES" sz="2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5.1%</a:t>
                      </a:r>
                      <a:endParaRPr/>
                    </a:p>
                  </a:txBody>
                  <a:tcPr marT="9525" marB="0" marR="9525" marL="9525" anchor="b">
                    <a:lnL cap="flat" cmpd="sng" w="9525">
                      <a:solidFill>
                        <a:srgbClr val="C0C0C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25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s-ES" sz="2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13-Ciencias biológicas</a:t>
                      </a:r>
                      <a:endParaRPr/>
                    </a:p>
                  </a:txBody>
                  <a:tcPr marT="9525" marB="0" marR="9525" marL="9525" anchor="b">
                    <a:lnL cap="flat" cmpd="sng" w="9525">
                      <a:solidFill>
                        <a:srgbClr val="C0C0C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0C0C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0C0C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0C0C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s-ES" sz="2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469</a:t>
                      </a:r>
                      <a:endParaRPr/>
                    </a:p>
                  </a:txBody>
                  <a:tcPr marT="9525" marB="0" marR="9525" marL="9525" anchor="b">
                    <a:lnL cap="flat" cmpd="sng" w="9525">
                      <a:solidFill>
                        <a:srgbClr val="C0C0C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0C0C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0C0C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0C0C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1" lang="es-ES" sz="2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3.7%</a:t>
                      </a:r>
                      <a:endParaRPr/>
                    </a:p>
                  </a:txBody>
                  <a:tcPr marT="9525" marB="0" marR="9525" marL="9525" anchor="b">
                    <a:lnL cap="flat" cmpd="sng" w="9525">
                      <a:solidFill>
                        <a:srgbClr val="C0C0C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2" name="Google Shape;302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8754" y="1056665"/>
            <a:ext cx="3600000" cy="429368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259213" y="1056665"/>
            <a:ext cx="3600000" cy="4544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159673" y="1056665"/>
            <a:ext cx="3600000" cy="2284388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1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58754" y="285265"/>
            <a:ext cx="366713" cy="2905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0" name="Google Shape;310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0303" y="561208"/>
            <a:ext cx="4191015" cy="411085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443738" y="1295455"/>
            <a:ext cx="3868298" cy="4016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Google Shape;312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545547" y="3492446"/>
            <a:ext cx="3486150" cy="181927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13" name="Google Shape;313;p19"/>
          <p:cNvGraphicFramePr/>
          <p:nvPr/>
        </p:nvGraphicFramePr>
        <p:xfrm>
          <a:off x="4000492" y="545759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{D63CAA95-30E6-4448-AE20-A2801086AEC9}</a:tableStyleId>
              </a:tblPr>
              <a:tblGrid>
                <a:gridCol w="1397000"/>
                <a:gridCol w="1397000"/>
                <a:gridCol w="1397000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2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Dialnet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2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WoS</a:t>
                      </a:r>
                      <a:endParaRPr sz="28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2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SJR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-ES" sz="2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9.360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-ES" sz="2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1.576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-ES" sz="2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1.381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A9D08E"/>
                    </a:solidFill>
                  </a:tcPr>
                </a:tc>
              </a:tr>
            </a:tbl>
          </a:graphicData>
        </a:graphic>
      </p:graphicFrame>
      <p:pic>
        <p:nvPicPr>
          <p:cNvPr id="314" name="Google Shape;314;p1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60303" y="106589"/>
            <a:ext cx="366713" cy="2905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0" name="Google Shape;320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0303" y="106589"/>
            <a:ext cx="366713" cy="290513"/>
          </a:xfrm>
          <a:prstGeom prst="rect">
            <a:avLst/>
          </a:prstGeom>
          <a:noFill/>
          <a:ln>
            <a:noFill/>
          </a:ln>
        </p:spPr>
      </p:pic>
      <p:pic>
        <p:nvPicPr>
          <p:cNvPr id="321" name="Google Shape;321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954639" y="5101873"/>
            <a:ext cx="1872000" cy="9781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84518" y="736064"/>
            <a:ext cx="7920000" cy="189409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3" name="Google Shape;323;p2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384518" y="4724532"/>
            <a:ext cx="7920000" cy="18570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4" name="Google Shape;324;p2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903364" y="933854"/>
            <a:ext cx="1901150" cy="1288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5" name="Google Shape;325;p2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384518" y="2726661"/>
            <a:ext cx="8313958" cy="1902900"/>
          </a:xfrm>
          <a:prstGeom prst="rect">
            <a:avLst/>
          </a:prstGeom>
          <a:noFill/>
          <a:ln>
            <a:noFill/>
          </a:ln>
        </p:spPr>
      </p:pic>
      <p:sp>
        <p:nvSpPr>
          <p:cNvPr id="326" name="Google Shape;326;p20"/>
          <p:cNvSpPr txBox="1"/>
          <p:nvPr/>
        </p:nvSpPr>
        <p:spPr>
          <a:xfrm>
            <a:off x="387486" y="1429966"/>
            <a:ext cx="90467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18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Año 1</a:t>
            </a:r>
            <a:endParaRPr/>
          </a:p>
        </p:txBody>
      </p:sp>
      <p:sp>
        <p:nvSpPr>
          <p:cNvPr id="327" name="Google Shape;327;p20"/>
          <p:cNvSpPr txBox="1"/>
          <p:nvPr/>
        </p:nvSpPr>
        <p:spPr>
          <a:xfrm>
            <a:off x="387486" y="3356845"/>
            <a:ext cx="90467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180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Año 2</a:t>
            </a:r>
            <a:endParaRPr/>
          </a:p>
        </p:txBody>
      </p:sp>
      <p:sp>
        <p:nvSpPr>
          <p:cNvPr id="328" name="Google Shape;328;p20"/>
          <p:cNvSpPr txBox="1"/>
          <p:nvPr/>
        </p:nvSpPr>
        <p:spPr>
          <a:xfrm>
            <a:off x="387486" y="5283724"/>
            <a:ext cx="90467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1800">
                <a:solidFill>
                  <a:srgbClr val="385623"/>
                </a:solidFill>
                <a:latin typeface="Calibri"/>
                <a:ea typeface="Calibri"/>
                <a:cs typeface="Calibri"/>
                <a:sym typeface="Calibri"/>
              </a:rPr>
              <a:t>Año 3</a:t>
            </a:r>
            <a:endParaRPr/>
          </a:p>
        </p:txBody>
      </p:sp>
      <p:pic>
        <p:nvPicPr>
          <p:cNvPr id="329" name="Google Shape;329;p20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9948506" y="2838710"/>
            <a:ext cx="1810865" cy="1405601"/>
          </a:xfrm>
          <a:prstGeom prst="rect">
            <a:avLst/>
          </a:prstGeom>
          <a:noFill/>
          <a:ln>
            <a:noFill/>
          </a:ln>
        </p:spPr>
      </p:pic>
      <p:sp>
        <p:nvSpPr>
          <p:cNvPr id="330" name="Google Shape;330;p20"/>
          <p:cNvSpPr/>
          <p:nvPr/>
        </p:nvSpPr>
        <p:spPr>
          <a:xfrm>
            <a:off x="10972799" y="1419595"/>
            <a:ext cx="700392" cy="443219"/>
          </a:xfrm>
          <a:prstGeom prst="roundRect">
            <a:avLst>
              <a:gd fmla="val 16667" name="adj"/>
            </a:avLst>
          </a:prstGeom>
          <a:solidFill>
            <a:srgbClr val="C00000"/>
          </a:solidFill>
          <a:ln cap="flat" cmpd="sng" w="127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162</a:t>
            </a:r>
            <a:endParaRPr/>
          </a:p>
        </p:txBody>
      </p:sp>
      <p:sp>
        <p:nvSpPr>
          <p:cNvPr id="331" name="Google Shape;331;p20"/>
          <p:cNvSpPr/>
          <p:nvPr/>
        </p:nvSpPr>
        <p:spPr>
          <a:xfrm>
            <a:off x="11011711" y="3429000"/>
            <a:ext cx="661480" cy="389106"/>
          </a:xfrm>
          <a:prstGeom prst="roundRect">
            <a:avLst>
              <a:gd fmla="val 16667" name="adj"/>
            </a:avLst>
          </a:prstGeom>
          <a:solidFill>
            <a:srgbClr val="1F3864"/>
          </a:solidFill>
          <a:ln cap="flat" cmpd="sng" w="127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229</a:t>
            </a:r>
            <a:endParaRPr/>
          </a:p>
        </p:txBody>
      </p:sp>
      <p:sp>
        <p:nvSpPr>
          <p:cNvPr id="332" name="Google Shape;332;p20"/>
          <p:cNvSpPr/>
          <p:nvPr/>
        </p:nvSpPr>
        <p:spPr>
          <a:xfrm>
            <a:off x="11011711" y="5535040"/>
            <a:ext cx="661480" cy="389106"/>
          </a:xfrm>
          <a:prstGeom prst="roundRect">
            <a:avLst>
              <a:gd fmla="val 16667" name="adj"/>
            </a:avLst>
          </a:prstGeom>
          <a:solidFill>
            <a:srgbClr val="385623"/>
          </a:solidFill>
          <a:ln cap="flat" cmpd="sng" w="127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168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21"/>
          <p:cNvSpPr/>
          <p:nvPr/>
        </p:nvSpPr>
        <p:spPr>
          <a:xfrm>
            <a:off x="4673894" y="2061000"/>
            <a:ext cx="2844212" cy="2736000"/>
          </a:xfrm>
          <a:prstGeom prst="sun">
            <a:avLst>
              <a:gd fmla="val 25000" name="adj"/>
            </a:avLst>
          </a:prstGeom>
          <a:solidFill>
            <a:srgbClr val="C00000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n que contiene computadora&#10;&#10;Descripción generada automáticamente" id="338" name="Google Shape;338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06073" y="2977169"/>
            <a:ext cx="1053863" cy="10538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9" name="Google Shape;339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942286" y="2621494"/>
            <a:ext cx="537611" cy="711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0" name="Google Shape;340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831776" y="3574883"/>
            <a:ext cx="537611" cy="72013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n que contiene computadora&#10;&#10;Descripción generada automáticamente" id="341" name="Google Shape;341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12114" y="1275920"/>
            <a:ext cx="511750" cy="511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2" name="Google Shape;342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942645" y="3923519"/>
            <a:ext cx="537611" cy="711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3" name="Google Shape;343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877142" y="1434480"/>
            <a:ext cx="537611" cy="720133"/>
          </a:xfrm>
          <a:prstGeom prst="rect">
            <a:avLst/>
          </a:prstGeom>
          <a:noFill/>
          <a:ln>
            <a:noFill/>
          </a:ln>
        </p:spPr>
      </p:pic>
      <p:pic>
        <p:nvPicPr>
          <p:cNvPr id="344" name="Google Shape;344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50735" y="1223035"/>
            <a:ext cx="537611" cy="711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5" name="Google Shape;345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253112" y="2150923"/>
            <a:ext cx="537611" cy="720133"/>
          </a:xfrm>
          <a:prstGeom prst="rect">
            <a:avLst/>
          </a:prstGeom>
          <a:noFill/>
          <a:ln>
            <a:noFill/>
          </a:ln>
        </p:spPr>
      </p:pic>
      <p:pic>
        <p:nvPicPr>
          <p:cNvPr id="346" name="Google Shape;346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223082" y="820444"/>
            <a:ext cx="537611" cy="711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7" name="Google Shape;347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715501" y="1151099"/>
            <a:ext cx="537611" cy="720133"/>
          </a:xfrm>
          <a:prstGeom prst="rect">
            <a:avLst/>
          </a:prstGeom>
          <a:noFill/>
          <a:ln>
            <a:noFill/>
          </a:ln>
        </p:spPr>
      </p:pic>
      <p:pic>
        <p:nvPicPr>
          <p:cNvPr id="348" name="Google Shape;348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006264" y="4991158"/>
            <a:ext cx="537611" cy="711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9" name="Google Shape;349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424963" y="1871232"/>
            <a:ext cx="537611" cy="720133"/>
          </a:xfrm>
          <a:prstGeom prst="rect">
            <a:avLst/>
          </a:prstGeom>
          <a:noFill/>
          <a:ln>
            <a:noFill/>
          </a:ln>
        </p:spPr>
      </p:pic>
      <p:pic>
        <p:nvPicPr>
          <p:cNvPr id="350" name="Google Shape;350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5851" y="5029133"/>
            <a:ext cx="537611" cy="711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" name="Google Shape;351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938889" y="694578"/>
            <a:ext cx="537611" cy="720133"/>
          </a:xfrm>
          <a:prstGeom prst="rect">
            <a:avLst/>
          </a:prstGeom>
          <a:noFill/>
          <a:ln>
            <a:noFill/>
          </a:ln>
        </p:spPr>
      </p:pic>
      <p:pic>
        <p:nvPicPr>
          <p:cNvPr id="352" name="Google Shape;352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916293" y="463488"/>
            <a:ext cx="537611" cy="711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3" name="Google Shape;353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517310" y="2895021"/>
            <a:ext cx="537611" cy="72013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n que contiene computadora&#10;&#10;Descripción generada automáticamente" id="354" name="Google Shape;354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46202" y="3159112"/>
            <a:ext cx="511750" cy="511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n que contiene computadora&#10;&#10;Descripción generada automáticamente" id="355" name="Google Shape;355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51795" y="6037556"/>
            <a:ext cx="511750" cy="511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n que contiene computadora&#10;&#10;Descripción generada automáticamente" id="356" name="Google Shape;356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31587" y="1667241"/>
            <a:ext cx="511750" cy="511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n que contiene computadora&#10;&#10;Descripción generada automáticamente" id="357" name="Google Shape;357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021418" y="4759259"/>
            <a:ext cx="511750" cy="511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n que contiene computadora&#10;&#10;Descripción generada automáticamente" id="358" name="Google Shape;358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13699" y="1667241"/>
            <a:ext cx="511750" cy="511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n que contiene computadora&#10;&#10;Descripción generada automáticamente" id="359" name="Google Shape;359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94639" y="3334456"/>
            <a:ext cx="511750" cy="511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n que contiene computadora&#10;&#10;Descripción generada automáticamente" id="360" name="Google Shape;360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50298" y="4835083"/>
            <a:ext cx="511750" cy="511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1" name="Google Shape;361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618090" y="5584078"/>
            <a:ext cx="537611" cy="720133"/>
          </a:xfrm>
          <a:prstGeom prst="rect">
            <a:avLst/>
          </a:prstGeom>
          <a:noFill/>
          <a:ln>
            <a:noFill/>
          </a:ln>
        </p:spPr>
      </p:pic>
      <p:pic>
        <p:nvPicPr>
          <p:cNvPr id="362" name="Google Shape;362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58610" y="3242072"/>
            <a:ext cx="537611" cy="720133"/>
          </a:xfrm>
          <a:prstGeom prst="rect">
            <a:avLst/>
          </a:prstGeom>
          <a:noFill/>
          <a:ln>
            <a:noFill/>
          </a:ln>
        </p:spPr>
      </p:pic>
      <p:pic>
        <p:nvPicPr>
          <p:cNvPr id="363" name="Google Shape;363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953515" y="4174457"/>
            <a:ext cx="537611" cy="720133"/>
          </a:xfrm>
          <a:prstGeom prst="rect">
            <a:avLst/>
          </a:prstGeom>
          <a:noFill/>
          <a:ln>
            <a:noFill/>
          </a:ln>
        </p:spPr>
      </p:pic>
      <p:pic>
        <p:nvPicPr>
          <p:cNvPr id="364" name="Google Shape;364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007091" y="5020351"/>
            <a:ext cx="537611" cy="720133"/>
          </a:xfrm>
          <a:prstGeom prst="rect">
            <a:avLst/>
          </a:prstGeom>
          <a:noFill/>
          <a:ln>
            <a:noFill/>
          </a:ln>
        </p:spPr>
      </p:pic>
      <p:pic>
        <p:nvPicPr>
          <p:cNvPr id="365" name="Google Shape;365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632775" y="3768084"/>
            <a:ext cx="537611" cy="720133"/>
          </a:xfrm>
          <a:prstGeom prst="rect">
            <a:avLst/>
          </a:prstGeom>
          <a:noFill/>
          <a:ln>
            <a:noFill/>
          </a:ln>
        </p:spPr>
      </p:pic>
      <p:pic>
        <p:nvPicPr>
          <p:cNvPr id="366" name="Google Shape;366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736269" y="2149840"/>
            <a:ext cx="537611" cy="720133"/>
          </a:xfrm>
          <a:prstGeom prst="rect">
            <a:avLst/>
          </a:prstGeom>
          <a:noFill/>
          <a:ln>
            <a:noFill/>
          </a:ln>
        </p:spPr>
      </p:pic>
      <p:pic>
        <p:nvPicPr>
          <p:cNvPr id="367" name="Google Shape;367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770447" y="5598879"/>
            <a:ext cx="537611" cy="720133"/>
          </a:xfrm>
          <a:prstGeom prst="rect">
            <a:avLst/>
          </a:prstGeom>
          <a:noFill/>
          <a:ln>
            <a:noFill/>
          </a:ln>
        </p:spPr>
      </p:pic>
      <p:pic>
        <p:nvPicPr>
          <p:cNvPr id="368" name="Google Shape;368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752808" y="4053364"/>
            <a:ext cx="537611" cy="720133"/>
          </a:xfrm>
          <a:prstGeom prst="rect">
            <a:avLst/>
          </a:prstGeom>
          <a:noFill/>
          <a:ln>
            <a:noFill/>
          </a:ln>
        </p:spPr>
      </p:pic>
      <p:pic>
        <p:nvPicPr>
          <p:cNvPr id="369" name="Google Shape;369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01041" y="2268059"/>
            <a:ext cx="537611" cy="720133"/>
          </a:xfrm>
          <a:prstGeom prst="rect">
            <a:avLst/>
          </a:prstGeom>
          <a:noFill/>
          <a:ln>
            <a:noFill/>
          </a:ln>
        </p:spPr>
      </p:pic>
      <p:pic>
        <p:nvPicPr>
          <p:cNvPr id="370" name="Google Shape;370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877011" y="2984502"/>
            <a:ext cx="537611" cy="720133"/>
          </a:xfrm>
          <a:prstGeom prst="rect">
            <a:avLst/>
          </a:prstGeom>
          <a:noFill/>
          <a:ln>
            <a:noFill/>
          </a:ln>
        </p:spPr>
      </p:pic>
      <p:pic>
        <p:nvPicPr>
          <p:cNvPr id="371" name="Google Shape;371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831023" y="1627825"/>
            <a:ext cx="537611" cy="720133"/>
          </a:xfrm>
          <a:prstGeom prst="rect">
            <a:avLst/>
          </a:prstGeom>
          <a:noFill/>
          <a:ln>
            <a:noFill/>
          </a:ln>
        </p:spPr>
      </p:pic>
      <p:pic>
        <p:nvPicPr>
          <p:cNvPr id="372" name="Google Shape;372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175981" y="765307"/>
            <a:ext cx="537611" cy="720133"/>
          </a:xfrm>
          <a:prstGeom prst="rect">
            <a:avLst/>
          </a:prstGeom>
          <a:noFill/>
          <a:ln>
            <a:noFill/>
          </a:ln>
        </p:spPr>
      </p:pic>
      <p:pic>
        <p:nvPicPr>
          <p:cNvPr id="373" name="Google Shape;373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60939" y="352060"/>
            <a:ext cx="537611" cy="720133"/>
          </a:xfrm>
          <a:prstGeom prst="rect">
            <a:avLst/>
          </a:prstGeom>
          <a:noFill/>
          <a:ln>
            <a:noFill/>
          </a:ln>
        </p:spPr>
      </p:pic>
      <p:pic>
        <p:nvPicPr>
          <p:cNvPr id="374" name="Google Shape;374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589830" y="5598879"/>
            <a:ext cx="537611" cy="720133"/>
          </a:xfrm>
          <a:prstGeom prst="rect">
            <a:avLst/>
          </a:prstGeom>
          <a:noFill/>
          <a:ln>
            <a:noFill/>
          </a:ln>
        </p:spPr>
      </p:pic>
      <p:pic>
        <p:nvPicPr>
          <p:cNvPr id="375" name="Google Shape;375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939762" y="4673457"/>
            <a:ext cx="537611" cy="711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76" name="Google Shape;376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831543" y="765307"/>
            <a:ext cx="537611" cy="711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77" name="Google Shape;377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500990" y="792666"/>
            <a:ext cx="537611" cy="711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78" name="Google Shape;378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489545" y="3518922"/>
            <a:ext cx="537611" cy="711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79" name="Google Shape;379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190067" y="5804375"/>
            <a:ext cx="537611" cy="711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0" name="Google Shape;380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97690" y="5943362"/>
            <a:ext cx="425174" cy="562578"/>
          </a:xfrm>
          <a:prstGeom prst="rect">
            <a:avLst/>
          </a:prstGeom>
          <a:noFill/>
          <a:ln>
            <a:noFill/>
          </a:ln>
        </p:spPr>
      </p:pic>
      <p:pic>
        <p:nvPicPr>
          <p:cNvPr id="381" name="Google Shape;381;p2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flipH="1" rot="10800000">
            <a:off x="1036906" y="4399191"/>
            <a:ext cx="322920" cy="452173"/>
          </a:xfrm>
          <a:prstGeom prst="rect">
            <a:avLst/>
          </a:prstGeom>
          <a:noFill/>
          <a:ln>
            <a:noFill/>
          </a:ln>
        </p:spPr>
      </p:pic>
      <p:pic>
        <p:nvPicPr>
          <p:cNvPr id="382" name="Google Shape;382;p2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flipH="1" rot="10800000">
            <a:off x="7353561" y="4049348"/>
            <a:ext cx="289932" cy="405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3" name="Google Shape;383;p2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flipH="1" rot="10800000">
            <a:off x="5776912" y="6080328"/>
            <a:ext cx="289932" cy="405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4" name="Google Shape;384;p2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flipH="1" rot="10800000">
            <a:off x="3081826" y="863810"/>
            <a:ext cx="332119" cy="4650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85" name="Google Shape;385;p2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flipH="1" rot="10800000">
            <a:off x="10283663" y="4423066"/>
            <a:ext cx="289932" cy="405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6" name="Google Shape;386;p2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flipH="1" rot="10800000">
            <a:off x="9347512" y="2578521"/>
            <a:ext cx="289932" cy="405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7" name="Google Shape;387;p2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flipH="1" rot="10800000">
            <a:off x="8279997" y="4835083"/>
            <a:ext cx="289932" cy="405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8" name="Google Shape;388;p2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flipH="1" rot="10800000">
            <a:off x="1919738" y="5905842"/>
            <a:ext cx="289932" cy="405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9" name="Google Shape;389;p2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flipH="1" rot="10800000">
            <a:off x="5866209" y="402137"/>
            <a:ext cx="289932" cy="405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90" name="Google Shape;390;p2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flipH="1" rot="10800000">
            <a:off x="1373084" y="352060"/>
            <a:ext cx="289932" cy="405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91" name="Google Shape;391;p2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flipH="1" rot="10800000">
            <a:off x="4361816" y="2341391"/>
            <a:ext cx="289932" cy="405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92" name="Google Shape;392;p2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flipH="1" rot="10800000">
            <a:off x="314901" y="3514294"/>
            <a:ext cx="289932" cy="405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93" name="Google Shape;393;p2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flipH="1" rot="10800000">
            <a:off x="5085161" y="4659744"/>
            <a:ext cx="289932" cy="405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94" name="Google Shape;394;p2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flipH="1" rot="10800000">
            <a:off x="1782497" y="4445383"/>
            <a:ext cx="289932" cy="405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95" name="Google Shape;395;p2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flipH="1" rot="10800000">
            <a:off x="7741959" y="1304376"/>
            <a:ext cx="289932" cy="405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96" name="Google Shape;396;p2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flipH="1" rot="10800000">
            <a:off x="11798368" y="5674347"/>
            <a:ext cx="289932" cy="405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97" name="Google Shape;397;p2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flipH="1" rot="10800000">
            <a:off x="7277236" y="5654467"/>
            <a:ext cx="289932" cy="405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98" name="Google Shape;398;p2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flipH="1" rot="10800000">
            <a:off x="10196256" y="1668241"/>
            <a:ext cx="289932" cy="405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99" name="Google Shape;399;p2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flipH="1" rot="10800000">
            <a:off x="9993731" y="5242855"/>
            <a:ext cx="289932" cy="405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400" name="Google Shape;400;p2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flipH="1" rot="10800000">
            <a:off x="1758806" y="1375720"/>
            <a:ext cx="289932" cy="405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401" name="Google Shape;401;p2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flipH="1" rot="10800000">
            <a:off x="3874852" y="5146492"/>
            <a:ext cx="289932" cy="405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402" name="Google Shape;402;p2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flipH="1" rot="10800000">
            <a:off x="5526143" y="1414711"/>
            <a:ext cx="289932" cy="405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403" name="Google Shape;403;p2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flipH="1" rot="10800000">
            <a:off x="2210477" y="3159112"/>
            <a:ext cx="289932" cy="405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404" name="Google Shape;404;p2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flipH="1" rot="10800000">
            <a:off x="9945002" y="6037556"/>
            <a:ext cx="289932" cy="405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405" name="Google Shape;405;p2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flipH="1" rot="10800000">
            <a:off x="1206365" y="1987506"/>
            <a:ext cx="289932" cy="405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406" name="Google Shape;406;p2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flipH="1" rot="10800000">
            <a:off x="8317738" y="2895021"/>
            <a:ext cx="289932" cy="405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407" name="Google Shape;407;p2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flipH="1" rot="10800000">
            <a:off x="11418972" y="2065068"/>
            <a:ext cx="289932" cy="405981"/>
          </a:xfrm>
          <a:prstGeom prst="rect">
            <a:avLst/>
          </a:prstGeom>
          <a:noFill/>
          <a:ln>
            <a:noFill/>
          </a:ln>
        </p:spPr>
      </p:pic>
      <p:sp>
        <p:nvSpPr>
          <p:cNvPr id="408" name="Google Shape;408;p21"/>
          <p:cNvSpPr txBox="1"/>
          <p:nvPr/>
        </p:nvSpPr>
        <p:spPr>
          <a:xfrm>
            <a:off x="5879637" y="2393246"/>
            <a:ext cx="441826" cy="2154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CITAS</a:t>
            </a:r>
            <a:endParaRPr/>
          </a:p>
        </p:txBody>
      </p:sp>
      <p:sp>
        <p:nvSpPr>
          <p:cNvPr id="409" name="Google Shape;409;p21"/>
          <p:cNvSpPr txBox="1"/>
          <p:nvPr/>
        </p:nvSpPr>
        <p:spPr>
          <a:xfrm>
            <a:off x="6032037" y="2545646"/>
            <a:ext cx="441826" cy="2154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CITAS</a:t>
            </a:r>
            <a:endParaRPr/>
          </a:p>
        </p:txBody>
      </p:sp>
      <p:sp>
        <p:nvSpPr>
          <p:cNvPr id="410" name="Google Shape;410;p21"/>
          <p:cNvSpPr txBox="1"/>
          <p:nvPr/>
        </p:nvSpPr>
        <p:spPr>
          <a:xfrm rot="-2626313">
            <a:off x="5200249" y="2679577"/>
            <a:ext cx="441826" cy="2154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CITAS</a:t>
            </a:r>
            <a:endParaRPr/>
          </a:p>
        </p:txBody>
      </p:sp>
      <p:sp>
        <p:nvSpPr>
          <p:cNvPr id="411" name="Google Shape;411;p21"/>
          <p:cNvSpPr txBox="1"/>
          <p:nvPr/>
        </p:nvSpPr>
        <p:spPr>
          <a:xfrm rot="2572513">
            <a:off x="6545449" y="2690781"/>
            <a:ext cx="441826" cy="2154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CITAS</a:t>
            </a:r>
            <a:endParaRPr/>
          </a:p>
        </p:txBody>
      </p:sp>
      <p:sp>
        <p:nvSpPr>
          <p:cNvPr id="412" name="Google Shape;412;p21"/>
          <p:cNvSpPr txBox="1"/>
          <p:nvPr/>
        </p:nvSpPr>
        <p:spPr>
          <a:xfrm rot="-5400000">
            <a:off x="4906760" y="3309080"/>
            <a:ext cx="441826" cy="2154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CITAS</a:t>
            </a:r>
            <a:endParaRPr/>
          </a:p>
        </p:txBody>
      </p:sp>
      <p:sp>
        <p:nvSpPr>
          <p:cNvPr id="413" name="Google Shape;413;p21"/>
          <p:cNvSpPr txBox="1"/>
          <p:nvPr/>
        </p:nvSpPr>
        <p:spPr>
          <a:xfrm rot="-8257072">
            <a:off x="5212559" y="3970034"/>
            <a:ext cx="441826" cy="2154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CITAS</a:t>
            </a:r>
            <a:endParaRPr/>
          </a:p>
        </p:txBody>
      </p:sp>
      <p:sp>
        <p:nvSpPr>
          <p:cNvPr id="414" name="Google Shape;414;p21"/>
          <p:cNvSpPr txBox="1"/>
          <p:nvPr/>
        </p:nvSpPr>
        <p:spPr>
          <a:xfrm rot="5400000">
            <a:off x="6848652" y="3335257"/>
            <a:ext cx="441826" cy="2154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CITAS</a:t>
            </a:r>
            <a:endParaRPr/>
          </a:p>
        </p:txBody>
      </p:sp>
      <p:sp>
        <p:nvSpPr>
          <p:cNvPr id="415" name="Google Shape;415;p21"/>
          <p:cNvSpPr txBox="1"/>
          <p:nvPr/>
        </p:nvSpPr>
        <p:spPr>
          <a:xfrm rot="10800000">
            <a:off x="5875087" y="4229939"/>
            <a:ext cx="441826" cy="2154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CITAS</a:t>
            </a:r>
            <a:endParaRPr/>
          </a:p>
        </p:txBody>
      </p:sp>
      <p:sp>
        <p:nvSpPr>
          <p:cNvPr id="416" name="Google Shape;416;p21"/>
          <p:cNvSpPr txBox="1"/>
          <p:nvPr/>
        </p:nvSpPr>
        <p:spPr>
          <a:xfrm rot="8163647">
            <a:off x="6553599" y="3987347"/>
            <a:ext cx="441826" cy="2154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CITAS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22"/>
          <p:cNvSpPr txBox="1"/>
          <p:nvPr/>
        </p:nvSpPr>
        <p:spPr>
          <a:xfrm>
            <a:off x="441269" y="605247"/>
            <a:ext cx="2816938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2800">
                <a:solidFill>
                  <a:srgbClr val="1E4E79"/>
                </a:solidFill>
                <a:latin typeface="Calibri"/>
                <a:ea typeface="Calibri"/>
                <a:cs typeface="Calibri"/>
                <a:sym typeface="Calibri"/>
              </a:rPr>
              <a:t>25.155.583</a:t>
            </a:r>
            <a:endParaRPr/>
          </a:p>
        </p:txBody>
      </p:sp>
      <p:sp>
        <p:nvSpPr>
          <p:cNvPr id="422" name="Google Shape;422;p22"/>
          <p:cNvSpPr txBox="1"/>
          <p:nvPr/>
        </p:nvSpPr>
        <p:spPr>
          <a:xfrm>
            <a:off x="6410735" y="878642"/>
            <a:ext cx="2554515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28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11.182.740</a:t>
            </a:r>
            <a:endParaRPr/>
          </a:p>
        </p:txBody>
      </p:sp>
      <p:sp>
        <p:nvSpPr>
          <p:cNvPr id="423" name="Google Shape;423;p22"/>
          <p:cNvSpPr txBox="1"/>
          <p:nvPr/>
        </p:nvSpPr>
        <p:spPr>
          <a:xfrm>
            <a:off x="6628774" y="2641117"/>
            <a:ext cx="4222564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6.338.006 a artículos de revista</a:t>
            </a:r>
            <a:endParaRPr/>
          </a:p>
        </p:txBody>
      </p:sp>
      <p:sp>
        <p:nvSpPr>
          <p:cNvPr id="424" name="Google Shape;424;p22"/>
          <p:cNvSpPr txBox="1"/>
          <p:nvPr/>
        </p:nvSpPr>
        <p:spPr>
          <a:xfrm>
            <a:off x="6628775" y="4143886"/>
            <a:ext cx="2469008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3.461.612 a libros</a:t>
            </a:r>
            <a:endParaRPr/>
          </a:p>
        </p:txBody>
      </p:sp>
      <p:sp>
        <p:nvSpPr>
          <p:cNvPr id="425" name="Google Shape;425;p22"/>
          <p:cNvSpPr txBox="1"/>
          <p:nvPr/>
        </p:nvSpPr>
        <p:spPr>
          <a:xfrm>
            <a:off x="6628775" y="1453382"/>
            <a:ext cx="2469008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230.024 a tesis</a:t>
            </a:r>
            <a:endParaRPr/>
          </a:p>
        </p:txBody>
      </p:sp>
      <p:sp>
        <p:nvSpPr>
          <p:cNvPr id="426" name="Google Shape;426;p22"/>
          <p:cNvSpPr txBox="1"/>
          <p:nvPr/>
        </p:nvSpPr>
        <p:spPr>
          <a:xfrm>
            <a:off x="6628774" y="4942953"/>
            <a:ext cx="4133819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1.146.450 a capítulos de libros</a:t>
            </a:r>
            <a:endParaRPr/>
          </a:p>
        </p:txBody>
      </p:sp>
      <p:pic>
        <p:nvPicPr>
          <p:cNvPr id="427" name="Google Shape;427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1269" y="1161267"/>
            <a:ext cx="5969466" cy="4556481"/>
          </a:xfrm>
          <a:prstGeom prst="rect">
            <a:avLst/>
          </a:prstGeom>
          <a:noFill/>
          <a:ln>
            <a:noFill/>
          </a:ln>
        </p:spPr>
      </p:pic>
      <p:sp>
        <p:nvSpPr>
          <p:cNvPr id="428" name="Google Shape;428;p22"/>
          <p:cNvSpPr txBox="1"/>
          <p:nvPr/>
        </p:nvSpPr>
        <p:spPr>
          <a:xfrm>
            <a:off x="10174012" y="6096001"/>
            <a:ext cx="1870843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24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Reindizado...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3" name="Google Shape;433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98239" y="800258"/>
            <a:ext cx="5901403" cy="4992563"/>
          </a:xfrm>
          <a:prstGeom prst="rect">
            <a:avLst/>
          </a:prstGeom>
          <a:noFill/>
          <a:ln>
            <a:noFill/>
          </a:ln>
          <a:effectLst>
            <a:outerShdw blurRad="50800" rotWithShape="0" dir="16200000" dist="3810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8" name="Google Shape;438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2006" y="689322"/>
            <a:ext cx="6323249" cy="5849006"/>
          </a:xfrm>
          <a:prstGeom prst="rect">
            <a:avLst/>
          </a:prstGeom>
          <a:noFill/>
          <a:ln>
            <a:noFill/>
          </a:ln>
        </p:spPr>
      </p:pic>
      <p:pic>
        <p:nvPicPr>
          <p:cNvPr id="439" name="Google Shape;439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13824" y="1777234"/>
            <a:ext cx="5757460" cy="2794767"/>
          </a:xfrm>
          <a:prstGeom prst="rect">
            <a:avLst/>
          </a:prstGeom>
          <a:noFill/>
          <a:ln>
            <a:noFill/>
          </a:ln>
        </p:spPr>
      </p:pic>
      <p:sp>
        <p:nvSpPr>
          <p:cNvPr id="440" name="Google Shape;440;p24"/>
          <p:cNvSpPr/>
          <p:nvPr/>
        </p:nvSpPr>
        <p:spPr>
          <a:xfrm>
            <a:off x="456025" y="1855970"/>
            <a:ext cx="5171090" cy="2900856"/>
          </a:xfrm>
          <a:prstGeom prst="rect">
            <a:avLst/>
          </a:prstGeom>
          <a:solidFill>
            <a:srgbClr val="C00000">
              <a:alpha val="20784"/>
            </a:srgbClr>
          </a:solidFill>
          <a:ln cap="flat" cmpd="sng" w="127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41" name="Google Shape;441;p2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12006" y="59877"/>
            <a:ext cx="574641" cy="5603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6" name="Google Shape;446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92822" y="833169"/>
            <a:ext cx="5987374" cy="5564238"/>
          </a:xfrm>
          <a:prstGeom prst="rect">
            <a:avLst/>
          </a:prstGeom>
          <a:noFill/>
          <a:ln>
            <a:noFill/>
          </a:ln>
        </p:spPr>
      </p:pic>
      <p:sp>
        <p:nvSpPr>
          <p:cNvPr id="447" name="Google Shape;447;p25"/>
          <p:cNvSpPr/>
          <p:nvPr/>
        </p:nvSpPr>
        <p:spPr>
          <a:xfrm>
            <a:off x="7889132" y="2062263"/>
            <a:ext cx="3954293" cy="4187757"/>
          </a:xfrm>
          <a:prstGeom prst="rect">
            <a:avLst/>
          </a:prstGeom>
          <a:solidFill>
            <a:srgbClr val="C00000">
              <a:alpha val="20784"/>
            </a:srgbClr>
          </a:solidFill>
          <a:ln cap="flat" cmpd="sng" w="127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48" name="Google Shape;448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04248" y="691073"/>
            <a:ext cx="5168536" cy="4950969"/>
          </a:xfrm>
          <a:prstGeom prst="rect">
            <a:avLst/>
          </a:prstGeom>
          <a:noFill/>
          <a:ln>
            <a:noFill/>
          </a:ln>
        </p:spPr>
      </p:pic>
      <p:sp>
        <p:nvSpPr>
          <p:cNvPr id="449" name="Google Shape;449;p25"/>
          <p:cNvSpPr/>
          <p:nvPr/>
        </p:nvSpPr>
        <p:spPr>
          <a:xfrm flipH="1" rot="10800000">
            <a:off x="204248" y="1348735"/>
            <a:ext cx="5168536" cy="3218402"/>
          </a:xfrm>
          <a:prstGeom prst="rect">
            <a:avLst/>
          </a:prstGeom>
          <a:solidFill>
            <a:srgbClr val="C00000">
              <a:alpha val="20784"/>
            </a:srgbClr>
          </a:solidFill>
          <a:ln cap="flat" cmpd="sng" w="127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n de portada de la revista El profesional de la información" id="450" name="Google Shape;450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317534" y="362242"/>
            <a:ext cx="475288" cy="676223"/>
          </a:xfrm>
          <a:prstGeom prst="rect">
            <a:avLst/>
          </a:prstGeom>
          <a:noFill/>
          <a:ln>
            <a:noFill/>
          </a:ln>
        </p:spPr>
      </p:pic>
      <p:pic>
        <p:nvPicPr>
          <p:cNvPr id="451" name="Google Shape;451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04248" y="82046"/>
            <a:ext cx="574641" cy="5603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5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6" name="Google Shape;456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6498" y="1203188"/>
            <a:ext cx="11546349" cy="4262437"/>
          </a:xfrm>
          <a:prstGeom prst="rect">
            <a:avLst/>
          </a:prstGeom>
          <a:noFill/>
          <a:ln>
            <a:noFill/>
          </a:ln>
        </p:spPr>
      </p:pic>
      <p:sp>
        <p:nvSpPr>
          <p:cNvPr id="457" name="Google Shape;457;p26"/>
          <p:cNvSpPr txBox="1"/>
          <p:nvPr/>
        </p:nvSpPr>
        <p:spPr>
          <a:xfrm>
            <a:off x="564803" y="5770228"/>
            <a:ext cx="10909738" cy="3778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Tabla 3. Comparación entre </a:t>
            </a:r>
            <a:r>
              <a:rPr i="1"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IN-RECS</a:t>
            </a:r>
            <a:r>
              <a:rPr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y </a:t>
            </a:r>
            <a:r>
              <a:rPr i="1"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Dialnet Métricas</a:t>
            </a:r>
            <a:r>
              <a:rPr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con el IDR con la ventana de citación de 3 años. Impacto.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8" name="Google Shape;458;p26"/>
          <p:cNvSpPr txBox="1"/>
          <p:nvPr/>
        </p:nvSpPr>
        <p:spPr>
          <a:xfrm>
            <a:off x="977463" y="5539396"/>
            <a:ext cx="10394730" cy="2308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Calderón-Rehecho, A. (2024). * Aprovechando que Dialnet Métricas se encuentra con IN-RECS. Comparación de indicadores de calidad de revistas. </a:t>
            </a:r>
            <a:r>
              <a:rPr i="1" lang="es-E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Infonomy</a:t>
            </a:r>
            <a:r>
              <a:rPr lang="es-E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i="1" lang="es-E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lang="es-E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(1). </a:t>
            </a:r>
            <a:r>
              <a:rPr lang="es-ES" sz="9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https://doi.org/10.3145/infonomy.24.012</a:t>
            </a:r>
            <a:r>
              <a:rPr lang="es-E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pic>
        <p:nvPicPr>
          <p:cNvPr id="459" name="Google Shape;459;p2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106817" y="753627"/>
            <a:ext cx="874203" cy="344756"/>
          </a:xfrm>
          <a:prstGeom prst="rect">
            <a:avLst/>
          </a:prstGeom>
          <a:noFill/>
          <a:ln>
            <a:noFill/>
          </a:ln>
        </p:spPr>
      </p:pic>
      <p:pic>
        <p:nvPicPr>
          <p:cNvPr id="460" name="Google Shape;460;p2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646031" y="693797"/>
            <a:ext cx="628650" cy="409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5" name="Google Shape;465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9195" y="1142507"/>
            <a:ext cx="11180340" cy="4572985"/>
          </a:xfrm>
          <a:prstGeom prst="rect">
            <a:avLst/>
          </a:prstGeom>
          <a:noFill/>
          <a:ln>
            <a:noFill/>
          </a:ln>
        </p:spPr>
      </p:pic>
      <p:sp>
        <p:nvSpPr>
          <p:cNvPr id="466" name="Google Shape;466;p27"/>
          <p:cNvSpPr txBox="1"/>
          <p:nvPr/>
        </p:nvSpPr>
        <p:spPr>
          <a:xfrm>
            <a:off x="526851" y="5894084"/>
            <a:ext cx="10666666" cy="3778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Tabla 4. Comparación entre </a:t>
            </a:r>
            <a:r>
              <a:rPr i="1"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IN-RECS</a:t>
            </a:r>
            <a:r>
              <a:rPr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y </a:t>
            </a:r>
            <a:r>
              <a:rPr i="1"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Dialnet Métricas</a:t>
            </a:r>
            <a:r>
              <a:rPr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con el IDR con la ventana de citación de 3 años. Citas.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7" name="Google Shape;467;p27"/>
          <p:cNvSpPr txBox="1"/>
          <p:nvPr/>
        </p:nvSpPr>
        <p:spPr>
          <a:xfrm>
            <a:off x="956442" y="5715492"/>
            <a:ext cx="10394730" cy="2308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Calderón-Rehecho, A. (2024). * Aprovechando que Dialnet Métricas se encuentra con IN-RECS. Comparación de indicadores de calidad de revistas. </a:t>
            </a:r>
            <a:r>
              <a:rPr i="1" lang="es-E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Infonomy</a:t>
            </a:r>
            <a:r>
              <a:rPr lang="es-E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i="1" lang="es-E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lang="es-E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(1). </a:t>
            </a:r>
            <a:r>
              <a:rPr lang="es-ES" sz="9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https://doi.org/10.3145/infonomy.24.012</a:t>
            </a:r>
            <a:r>
              <a:rPr lang="es-E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pic>
        <p:nvPicPr>
          <p:cNvPr id="468" name="Google Shape;468;p2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717934" y="739297"/>
            <a:ext cx="874203" cy="344756"/>
          </a:xfrm>
          <a:prstGeom prst="rect">
            <a:avLst/>
          </a:prstGeom>
          <a:noFill/>
          <a:ln>
            <a:noFill/>
          </a:ln>
        </p:spPr>
      </p:pic>
      <p:pic>
        <p:nvPicPr>
          <p:cNvPr id="469" name="Google Shape;469;p2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299189" y="708037"/>
            <a:ext cx="628650" cy="409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4" name="Google Shape;474;p28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6235" y="924911"/>
            <a:ext cx="6113253" cy="4728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75" name="Google Shape;475;p2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789683" y="1307717"/>
            <a:ext cx="4982510" cy="3801534"/>
          </a:xfrm>
          <a:prstGeom prst="rect">
            <a:avLst/>
          </a:prstGeom>
          <a:noFill/>
          <a:ln>
            <a:noFill/>
          </a:ln>
        </p:spPr>
      </p:pic>
      <p:pic>
        <p:nvPicPr>
          <p:cNvPr id="476" name="Google Shape;476;p2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46235" y="82684"/>
            <a:ext cx="801822" cy="7040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0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" name="Google Shape;481;p29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80802" y="680195"/>
            <a:ext cx="6075256" cy="5497609"/>
          </a:xfrm>
          <a:prstGeom prst="rect">
            <a:avLst/>
          </a:prstGeom>
          <a:noFill/>
          <a:ln>
            <a:noFill/>
          </a:ln>
        </p:spPr>
      </p:pic>
      <p:pic>
        <p:nvPicPr>
          <p:cNvPr id="482" name="Google Shape;482;p2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547997" y="1400153"/>
            <a:ext cx="5510345" cy="477765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83" name="Google Shape;483;p29"/>
          <p:cNvCxnSpPr>
            <a:endCxn id="482" idx="1"/>
          </p:cNvCxnSpPr>
          <p:nvPr/>
        </p:nvCxnSpPr>
        <p:spPr>
          <a:xfrm>
            <a:off x="2638097" y="1450478"/>
            <a:ext cx="3909900" cy="2338500"/>
          </a:xfrm>
          <a:prstGeom prst="straightConnector1">
            <a:avLst/>
          </a:prstGeom>
          <a:noFill/>
          <a:ln cap="flat" cmpd="sng" w="9525">
            <a:solidFill>
              <a:srgbClr val="C00000"/>
            </a:solidFill>
            <a:prstDash val="solid"/>
            <a:miter lim="800000"/>
            <a:headEnd len="sm" w="sm" type="none"/>
            <a:tailEnd len="med" w="med" type="triangle"/>
          </a:ln>
        </p:spPr>
      </p:cxnSp>
      <p:pic>
        <p:nvPicPr>
          <p:cNvPr id="484" name="Google Shape;484;p2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80802" y="58922"/>
            <a:ext cx="643326" cy="5648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8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9" name="Google Shape;489;p30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163790" y="714961"/>
            <a:ext cx="7864420" cy="5638641"/>
          </a:xfrm>
          <a:prstGeom prst="rect">
            <a:avLst/>
          </a:prstGeom>
          <a:noFill/>
          <a:ln>
            <a:noFill/>
          </a:ln>
        </p:spPr>
      </p:pic>
      <p:pic>
        <p:nvPicPr>
          <p:cNvPr id="490" name="Google Shape;490;p3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17052" y="156294"/>
            <a:ext cx="636259" cy="5586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4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5" name="Google Shape;495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90098" y="616762"/>
            <a:ext cx="9211804" cy="5624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496" name="Google Shape;496;p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28468" y="190672"/>
            <a:ext cx="366713" cy="2905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0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" name="Google Shape;501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9188" y="150028"/>
            <a:ext cx="366713" cy="290513"/>
          </a:xfrm>
          <a:prstGeom prst="rect">
            <a:avLst/>
          </a:prstGeom>
          <a:noFill/>
          <a:ln>
            <a:noFill/>
          </a:ln>
        </p:spPr>
      </p:pic>
      <p:sp>
        <p:nvSpPr>
          <p:cNvPr id="502" name="Google Shape;502;p32"/>
          <p:cNvSpPr txBox="1"/>
          <p:nvPr/>
        </p:nvSpPr>
        <p:spPr>
          <a:xfrm>
            <a:off x="2391788" y="1196496"/>
            <a:ext cx="7982762" cy="39691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563C1"/>
              </a:buClr>
              <a:buSzPts val="1800"/>
              <a:buFont typeface="Arial"/>
              <a:buChar char="•"/>
            </a:pPr>
            <a:r>
              <a:rPr lang="es-ES" sz="1800" u="sng">
                <a:solidFill>
                  <a:srgbClr val="0563C1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https://dialnet.unirioja.es/metricas/revistas/6637</a:t>
            </a:r>
            <a:r>
              <a:rPr lang="es-E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(12) México</a:t>
            </a:r>
            <a:endParaRPr/>
          </a:p>
          <a:p>
            <a:pPr indent="-342900" lvl="0" marL="34290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rgbClr val="0563C1"/>
              </a:buClr>
              <a:buSzPts val="1800"/>
              <a:buFont typeface="Arial"/>
              <a:buChar char="•"/>
            </a:pPr>
            <a:r>
              <a:rPr lang="es-ES" sz="1800" u="sng">
                <a:solidFill>
                  <a:srgbClr val="0563C1"/>
                </a:solidFill>
                <a:latin typeface="Arial"/>
                <a:ea typeface="Arial"/>
                <a:cs typeface="Arial"/>
                <a:sym typeface="Arial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https://dialnet.unirioja.es/metricas/revistas/16662</a:t>
            </a:r>
            <a:r>
              <a:rPr lang="es-E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(11) México</a:t>
            </a:r>
            <a:endParaRPr/>
          </a:p>
          <a:p>
            <a:pPr indent="-342900" lvl="0" marL="34290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rgbClr val="0563C1"/>
              </a:buClr>
              <a:buSzPts val="1800"/>
              <a:buFont typeface="Arial"/>
              <a:buChar char="•"/>
            </a:pPr>
            <a:r>
              <a:rPr lang="es-ES" sz="1800" u="sng">
                <a:solidFill>
                  <a:srgbClr val="0563C1"/>
                </a:solidFill>
                <a:latin typeface="Arial"/>
                <a:ea typeface="Arial"/>
                <a:cs typeface="Arial"/>
                <a:sym typeface="Arial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https://dialnet.unirioja.es/metricas/revistas/26321</a:t>
            </a:r>
            <a:r>
              <a:rPr lang="es-E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(9) Colombia</a:t>
            </a:r>
            <a:endParaRPr/>
          </a:p>
          <a:p>
            <a:pPr indent="-342900" lvl="0" marL="34290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rgbClr val="0563C1"/>
              </a:buClr>
              <a:buSzPts val="1800"/>
              <a:buFont typeface="Arial"/>
              <a:buChar char="•"/>
            </a:pPr>
            <a:r>
              <a:rPr lang="es-ES" sz="1800" u="sng">
                <a:solidFill>
                  <a:srgbClr val="0563C1"/>
                </a:solidFill>
                <a:latin typeface="Arial"/>
                <a:ea typeface="Arial"/>
                <a:cs typeface="Arial"/>
                <a:sym typeface="Arial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https://dialnet.unirioja.es/metricas/revistas/20597</a:t>
            </a:r>
            <a:r>
              <a:rPr lang="es-E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(9) Colombia</a:t>
            </a:r>
            <a:endParaRPr/>
          </a:p>
          <a:p>
            <a:pPr indent="-342900" lvl="0" marL="34290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rgbClr val="0563C1"/>
              </a:buClr>
              <a:buSzPts val="1800"/>
              <a:buFont typeface="Arial"/>
              <a:buChar char="•"/>
            </a:pPr>
            <a:r>
              <a:rPr lang="es-ES" sz="1800" u="sng">
                <a:solidFill>
                  <a:srgbClr val="0563C1"/>
                </a:solidFill>
                <a:latin typeface="Arial"/>
                <a:ea typeface="Arial"/>
                <a:cs typeface="Arial"/>
                <a:sym typeface="Arial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https://dialnet.unirioja.es/metricas/revistas/1131</a:t>
            </a:r>
            <a:r>
              <a:rPr lang="es-E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(9) Chile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rgbClr val="0563C1"/>
              </a:buClr>
              <a:buSzPts val="1800"/>
              <a:buFont typeface="Arial"/>
              <a:buChar char="•"/>
            </a:pPr>
            <a:r>
              <a:rPr lang="es-ES" sz="1800" u="sng">
                <a:solidFill>
                  <a:srgbClr val="0563C1"/>
                </a:solidFill>
                <a:latin typeface="Arial"/>
                <a:ea typeface="Arial"/>
                <a:cs typeface="Arial"/>
                <a:sym typeface="Arial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https://dialnet.unirioja.es/metricas/revistas/16784</a:t>
            </a:r>
            <a:r>
              <a:rPr lang="es-E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(8) Argentina</a:t>
            </a:r>
            <a:endParaRPr/>
          </a:p>
          <a:p>
            <a:pPr indent="-342900" lvl="0" marL="34290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rgbClr val="0563C1"/>
              </a:buClr>
              <a:buSzPts val="1800"/>
              <a:buFont typeface="Arial"/>
              <a:buChar char="•"/>
            </a:pPr>
            <a:r>
              <a:rPr lang="es-ES" sz="1800" u="sng">
                <a:solidFill>
                  <a:srgbClr val="0563C1"/>
                </a:solidFill>
                <a:latin typeface="Arial"/>
                <a:ea typeface="Arial"/>
                <a:cs typeface="Arial"/>
                <a:sym typeface="Arial"/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https://dialnet.unirioja.es/metricas/revistas/25092</a:t>
            </a:r>
            <a:r>
              <a:rPr lang="es-E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(7) Brasil</a:t>
            </a:r>
            <a:endParaRPr/>
          </a:p>
          <a:p>
            <a:pPr indent="-342900" lvl="0" marL="34290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rgbClr val="0563C1"/>
              </a:buClr>
              <a:buSzPts val="1800"/>
              <a:buFont typeface="Arial"/>
              <a:buChar char="•"/>
            </a:pPr>
            <a:r>
              <a:rPr lang="es-ES" sz="1800" u="sng">
                <a:solidFill>
                  <a:srgbClr val="0563C1"/>
                </a:solidFill>
                <a:latin typeface="Arial"/>
                <a:ea typeface="Arial"/>
                <a:cs typeface="Arial"/>
                <a:sym typeface="Arial"/>
                <a:hlinkClick r:id="rId1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https://dialnet.unirioja.es/metricas/revistas/8712</a:t>
            </a:r>
            <a:r>
              <a:rPr lang="es-E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(6) México</a:t>
            </a:r>
            <a:endParaRPr/>
          </a:p>
          <a:p>
            <a:pPr indent="-342900" lvl="0" marL="34290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rgbClr val="0563C1"/>
              </a:buClr>
              <a:buSzPts val="1800"/>
              <a:buFont typeface="Arial"/>
              <a:buChar char="•"/>
            </a:pPr>
            <a:r>
              <a:rPr lang="es-ES" sz="1800" u="sng">
                <a:solidFill>
                  <a:srgbClr val="0563C1"/>
                </a:solidFill>
                <a:latin typeface="Arial"/>
                <a:ea typeface="Arial"/>
                <a:cs typeface="Arial"/>
                <a:sym typeface="Arial"/>
                <a:hlinkClick r:id="rId1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https://dialnet.unirioja.es/metricas/revistas/44</a:t>
            </a:r>
            <a:r>
              <a:rPr lang="es-E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(6) EE.UU.</a:t>
            </a:r>
            <a:endParaRPr/>
          </a:p>
          <a:p>
            <a:pPr indent="-342900" lvl="0" marL="34290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rgbClr val="0563C1"/>
              </a:buClr>
              <a:buSzPts val="1800"/>
              <a:buFont typeface="Arial"/>
              <a:buChar char="•"/>
            </a:pPr>
            <a:r>
              <a:rPr lang="es-ES" sz="1800" u="sng">
                <a:solidFill>
                  <a:srgbClr val="0563C1"/>
                </a:solidFill>
                <a:latin typeface="Arial"/>
                <a:ea typeface="Arial"/>
                <a:cs typeface="Arial"/>
                <a:sym typeface="Arial"/>
                <a:hlinkClick r:id="rId1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https://dialnet.unirioja.es/metricas/revistas/26836</a:t>
            </a:r>
            <a:r>
              <a:rPr lang="es-E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(6) Argentina</a:t>
            </a:r>
            <a:endParaRPr/>
          </a:p>
        </p:txBody>
      </p:sp>
      <p:sp>
        <p:nvSpPr>
          <p:cNvPr id="503" name="Google Shape;503;p32"/>
          <p:cNvSpPr txBox="1"/>
          <p:nvPr/>
        </p:nvSpPr>
        <p:spPr>
          <a:xfrm>
            <a:off x="831816" y="719847"/>
            <a:ext cx="10131358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Aunque todavía no tienen IDR, están en Indicadores Dialnet</a:t>
            </a:r>
            <a:endParaRPr/>
          </a:p>
        </p:txBody>
      </p:sp>
      <p:pic>
        <p:nvPicPr>
          <p:cNvPr id="504" name="Google Shape;504;p32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1096792" y="5811387"/>
            <a:ext cx="10376271" cy="565859"/>
          </a:xfrm>
          <a:prstGeom prst="rect">
            <a:avLst/>
          </a:prstGeom>
          <a:noFill/>
          <a:ln>
            <a:noFill/>
          </a:ln>
        </p:spPr>
      </p:pic>
      <p:sp>
        <p:nvSpPr>
          <p:cNvPr id="505" name="Google Shape;505;p32"/>
          <p:cNvSpPr txBox="1"/>
          <p:nvPr/>
        </p:nvSpPr>
        <p:spPr>
          <a:xfrm>
            <a:off x="969624" y="5288167"/>
            <a:ext cx="10630609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 su número de publicaciones, de citas, (su índice h) y también...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9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0" name="Google Shape;510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24422" y="880533"/>
            <a:ext cx="7743155" cy="5096933"/>
          </a:xfrm>
          <a:prstGeom prst="rect">
            <a:avLst/>
          </a:prstGeom>
          <a:noFill/>
          <a:ln>
            <a:noFill/>
          </a:ln>
        </p:spPr>
      </p:pic>
      <p:pic>
        <p:nvPicPr>
          <p:cNvPr id="511" name="Google Shape;511;p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28469" y="222203"/>
            <a:ext cx="366713" cy="2905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5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6" name="Google Shape;516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26203" y="690664"/>
            <a:ext cx="4155923" cy="5763638"/>
          </a:xfrm>
          <a:prstGeom prst="rect">
            <a:avLst/>
          </a:prstGeom>
          <a:noFill/>
          <a:ln>
            <a:noFill/>
          </a:ln>
        </p:spPr>
      </p:pic>
      <p:pic>
        <p:nvPicPr>
          <p:cNvPr id="517" name="Google Shape;517;p3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059080" y="749030"/>
            <a:ext cx="3767385" cy="5705272"/>
          </a:xfrm>
          <a:prstGeom prst="rect">
            <a:avLst/>
          </a:prstGeom>
          <a:noFill/>
          <a:ln>
            <a:noFill/>
          </a:ln>
        </p:spPr>
      </p:pic>
      <p:sp>
        <p:nvSpPr>
          <p:cNvPr id="518" name="Google Shape;518;p34"/>
          <p:cNvSpPr txBox="1"/>
          <p:nvPr/>
        </p:nvSpPr>
        <p:spPr>
          <a:xfrm>
            <a:off x="198199" y="77981"/>
            <a:ext cx="609681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>
                <a:solidFill>
                  <a:srgbClr val="833B0A"/>
                </a:solidFill>
                <a:latin typeface="Arial"/>
                <a:ea typeface="Arial"/>
                <a:cs typeface="Arial"/>
                <a:sym typeface="Arial"/>
              </a:rPr>
              <a:t>β: Tesis y capítulos de libros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2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Google Shape;523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69928" y="1201365"/>
            <a:ext cx="5252144" cy="3937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p3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06586" y="5617723"/>
            <a:ext cx="1528053" cy="8815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35">
            <a:hlinkClick r:id="rId5"/>
          </p:cNvPr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589221" y="2923358"/>
            <a:ext cx="297261" cy="297261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4705"/>
              </a:srgbClr>
            </a:outerShdw>
          </a:effectLst>
        </p:spPr>
      </p:pic>
      <p:pic>
        <p:nvPicPr>
          <p:cNvPr id="526" name="Google Shape;526;p3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491345" y="2435230"/>
            <a:ext cx="5230727" cy="112758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7" name="Google Shape;527;p3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068711" y="3145805"/>
            <a:ext cx="1669851" cy="32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8" name="Google Shape;528;p35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9068711" y="2633834"/>
            <a:ext cx="1452411" cy="32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9" name="Google Shape;529;p35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9068711" y="2121863"/>
            <a:ext cx="1956000" cy="324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30" name="Google Shape;530;p35"/>
          <p:cNvGrpSpPr/>
          <p:nvPr/>
        </p:nvGrpSpPr>
        <p:grpSpPr>
          <a:xfrm>
            <a:off x="1498769" y="1610681"/>
            <a:ext cx="1080001" cy="3050476"/>
            <a:chOff x="1498769" y="1610681"/>
            <a:chExt cx="1080001" cy="3050476"/>
          </a:xfrm>
        </p:grpSpPr>
        <p:pic>
          <p:nvPicPr>
            <p:cNvPr id="531" name="Google Shape;531;p35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1498769" y="1610681"/>
              <a:ext cx="1080000" cy="32321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32" name="Google Shape;532;p35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1498769" y="4328547"/>
              <a:ext cx="1080000" cy="3326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33" name="Google Shape;533;p35"/>
            <p:cNvPicPr preferRelativeResize="0"/>
            <p:nvPr/>
          </p:nvPicPr>
          <p:blipFill rotWithShape="1">
            <a:blip r:embed="rId13">
              <a:alphaModFix/>
            </a:blip>
            <a:srcRect b="0" l="0" r="0" t="0"/>
            <a:stretch/>
          </p:blipFill>
          <p:spPr>
            <a:xfrm>
              <a:off x="1498769" y="2140021"/>
              <a:ext cx="1080000" cy="32937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34" name="Google Shape;534;p35"/>
            <p:cNvPicPr preferRelativeResize="0"/>
            <p:nvPr/>
          </p:nvPicPr>
          <p:blipFill rotWithShape="1">
            <a:blip r:embed="rId14">
              <a:alphaModFix/>
            </a:blip>
            <a:srcRect b="0" l="0" r="0" t="0"/>
            <a:stretch/>
          </p:blipFill>
          <p:spPr>
            <a:xfrm>
              <a:off x="1498770" y="2675520"/>
              <a:ext cx="1080000" cy="33897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35" name="Google Shape;535;p35"/>
            <p:cNvPicPr preferRelativeResize="0"/>
            <p:nvPr/>
          </p:nvPicPr>
          <p:blipFill rotWithShape="1">
            <a:blip r:embed="rId15">
              <a:alphaModFix/>
            </a:blip>
            <a:srcRect b="0" l="0" r="0" t="0"/>
            <a:stretch/>
          </p:blipFill>
          <p:spPr>
            <a:xfrm>
              <a:off x="1498770" y="3220619"/>
              <a:ext cx="1080000" cy="3424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36" name="Google Shape;536;p35"/>
            <p:cNvPicPr preferRelativeResize="0"/>
            <p:nvPr/>
          </p:nvPicPr>
          <p:blipFill rotWithShape="1">
            <a:blip r:embed="rId16">
              <a:alphaModFix/>
            </a:blip>
            <a:srcRect b="0" l="0" r="0" t="0"/>
            <a:stretch/>
          </p:blipFill>
          <p:spPr>
            <a:xfrm>
              <a:off x="1498769" y="3769198"/>
              <a:ext cx="1080000" cy="35322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537" name="Google Shape;537;p35"/>
          <p:cNvPicPr preferRelativeResize="0"/>
          <p:nvPr/>
        </p:nvPicPr>
        <p:blipFill rotWithShape="1">
          <a:blip r:embed="rId17">
            <a:alphaModFix/>
          </a:blip>
          <a:srcRect b="0" l="0" r="0" t="0"/>
          <a:stretch/>
        </p:blipFill>
        <p:spPr>
          <a:xfrm>
            <a:off x="9068711" y="3657776"/>
            <a:ext cx="1106650" cy="32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8" name="Google Shape;538;p35"/>
          <p:cNvPicPr preferRelativeResize="0"/>
          <p:nvPr/>
        </p:nvPicPr>
        <p:blipFill rotWithShape="1">
          <a:blip r:embed="rId18">
            <a:alphaModFix/>
          </a:blip>
          <a:srcRect b="0" l="0" r="0" t="0"/>
          <a:stretch/>
        </p:blipFill>
        <p:spPr>
          <a:xfrm>
            <a:off x="9068711" y="4169749"/>
            <a:ext cx="632194" cy="32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9" name="Google Shape;539;p35"/>
          <p:cNvPicPr preferRelativeResize="0"/>
          <p:nvPr/>
        </p:nvPicPr>
        <p:blipFill rotWithShape="1">
          <a:blip r:embed="rId19">
            <a:alphaModFix/>
          </a:blip>
          <a:srcRect b="0" l="0" r="0" t="0"/>
          <a:stretch/>
        </p:blipFill>
        <p:spPr>
          <a:xfrm>
            <a:off x="9068711" y="1609892"/>
            <a:ext cx="2370533" cy="32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0" name="Google Shape;540;p35"/>
          <p:cNvPicPr preferRelativeResize="0"/>
          <p:nvPr/>
        </p:nvPicPr>
        <p:blipFill rotWithShape="1">
          <a:blip r:embed="rId20">
            <a:alphaModFix/>
          </a:blip>
          <a:srcRect b="0" l="0" r="0" t="0"/>
          <a:stretch/>
        </p:blipFill>
        <p:spPr>
          <a:xfrm>
            <a:off x="5303356" y="5169734"/>
            <a:ext cx="1585287" cy="324000"/>
          </a:xfrm>
          <a:prstGeom prst="rect">
            <a:avLst/>
          </a:prstGeom>
          <a:noFill/>
          <a:ln>
            <a:noFill/>
          </a:ln>
        </p:spPr>
      </p:pic>
      <p:sp>
        <p:nvSpPr>
          <p:cNvPr id="541" name="Google Shape;541;p35">
            <a:hlinkClick r:id="rId21"/>
          </p:cNvPr>
          <p:cNvSpPr txBox="1"/>
          <p:nvPr/>
        </p:nvSpPr>
        <p:spPr>
          <a:xfrm>
            <a:off x="8145323" y="4796678"/>
            <a:ext cx="80412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1800">
                <a:solidFill>
                  <a:srgbClr val="A80000"/>
                </a:solidFill>
                <a:latin typeface="Arial"/>
                <a:ea typeface="Arial"/>
                <a:cs typeface="Arial"/>
                <a:sym typeface="Arial"/>
              </a:rPr>
              <a:t>Vídeo</a:t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5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6" name="Google Shape;546;p36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48958" y="965174"/>
            <a:ext cx="9094084" cy="49276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0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1" name="Google Shape;551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57019" y="682287"/>
            <a:ext cx="6877962" cy="3960643"/>
          </a:xfrm>
          <a:prstGeom prst="rect">
            <a:avLst/>
          </a:prstGeom>
          <a:noFill/>
          <a:ln>
            <a:noFill/>
          </a:ln>
        </p:spPr>
      </p:pic>
      <p:pic>
        <p:nvPicPr>
          <p:cNvPr id="552" name="Google Shape;552;p3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058839" y="4772458"/>
            <a:ext cx="2074322" cy="1632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6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7" name="Google Shape;557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78118" y="898981"/>
            <a:ext cx="5779229" cy="4538781"/>
          </a:xfrm>
          <a:prstGeom prst="rect">
            <a:avLst/>
          </a:prstGeom>
          <a:noFill/>
          <a:ln>
            <a:noFill/>
          </a:ln>
        </p:spPr>
      </p:pic>
      <p:pic>
        <p:nvPicPr>
          <p:cNvPr id="558" name="Google Shape;558;p3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34653" y="451538"/>
            <a:ext cx="5424123" cy="55796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" name="Google Shape;563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49027" y="1140677"/>
            <a:ext cx="4518746" cy="4005254"/>
          </a:xfrm>
          <a:prstGeom prst="rect">
            <a:avLst/>
          </a:prstGeom>
          <a:noFill/>
          <a:ln cap="flat" cmpd="sng" w="9525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</p:pic>
      <p:grpSp>
        <p:nvGrpSpPr>
          <p:cNvPr id="564" name="Google Shape;564;p39"/>
          <p:cNvGrpSpPr/>
          <p:nvPr/>
        </p:nvGrpSpPr>
        <p:grpSpPr>
          <a:xfrm>
            <a:off x="502271" y="1140677"/>
            <a:ext cx="6566169" cy="4005255"/>
            <a:chOff x="560557" y="790481"/>
            <a:chExt cx="6219621" cy="3830423"/>
          </a:xfrm>
        </p:grpSpPr>
        <p:pic>
          <p:nvPicPr>
            <p:cNvPr id="565" name="Google Shape;565;p3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60557" y="790481"/>
              <a:ext cx="6219621" cy="3830423"/>
            </a:xfrm>
            <a:prstGeom prst="rect">
              <a:avLst/>
            </a:prstGeom>
            <a:noFill/>
            <a:ln>
              <a:noFill/>
            </a:ln>
            <a:effectLst>
              <a:outerShdw blurRad="63500" sx="102000" rotWithShape="0" algn="ctr" sy="102000">
                <a:srgbClr val="000000">
                  <a:alpha val="40000"/>
                </a:srgbClr>
              </a:outerShdw>
            </a:effectLst>
          </p:spPr>
        </p:pic>
        <p:sp>
          <p:nvSpPr>
            <p:cNvPr id="566" name="Google Shape;566;p39"/>
            <p:cNvSpPr/>
            <p:nvPr/>
          </p:nvSpPr>
          <p:spPr>
            <a:xfrm>
              <a:off x="755780" y="2202024"/>
              <a:ext cx="438538" cy="200708"/>
            </a:xfrm>
            <a:prstGeom prst="roundRect">
              <a:avLst>
                <a:gd fmla="val 16667" name="adj"/>
              </a:avLst>
            </a:prstGeom>
            <a:noFill/>
            <a:ln cap="flat" cmpd="sng" w="22225">
              <a:solidFill>
                <a:srgbClr val="31538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0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p40"/>
          <p:cNvSpPr txBox="1"/>
          <p:nvPr/>
        </p:nvSpPr>
        <p:spPr>
          <a:xfrm>
            <a:off x="0" y="92369"/>
            <a:ext cx="6030619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3200">
                <a:solidFill>
                  <a:srgbClr val="833B0A"/>
                </a:solidFill>
                <a:latin typeface="Arial"/>
                <a:ea typeface="Arial"/>
                <a:cs typeface="Arial"/>
                <a:sym typeface="Arial"/>
              </a:rPr>
              <a:t>¿De dónde proceden los datos?</a:t>
            </a:r>
            <a:endParaRPr/>
          </a:p>
        </p:txBody>
      </p:sp>
      <p:grpSp>
        <p:nvGrpSpPr>
          <p:cNvPr id="572" name="Google Shape;572;p40"/>
          <p:cNvGrpSpPr/>
          <p:nvPr/>
        </p:nvGrpSpPr>
        <p:grpSpPr>
          <a:xfrm>
            <a:off x="2879010" y="875489"/>
            <a:ext cx="7023747" cy="4665489"/>
            <a:chOff x="3510448" y="1064395"/>
            <a:chExt cx="6429375" cy="4425854"/>
          </a:xfrm>
        </p:grpSpPr>
        <p:grpSp>
          <p:nvGrpSpPr>
            <p:cNvPr id="573" name="Google Shape;573;p40"/>
            <p:cNvGrpSpPr/>
            <p:nvPr/>
          </p:nvGrpSpPr>
          <p:grpSpPr>
            <a:xfrm>
              <a:off x="3510448" y="1064395"/>
              <a:ext cx="6429375" cy="4425854"/>
              <a:chOff x="3557101" y="523220"/>
              <a:chExt cx="6429375" cy="4425854"/>
            </a:xfrm>
          </p:grpSpPr>
          <p:pic>
            <p:nvPicPr>
              <p:cNvPr id="574" name="Google Shape;574;p40">
                <a:hlinkClick r:id="rId3"/>
              </p:cNvPr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3557101" y="523220"/>
                <a:ext cx="6429375" cy="4425854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575" name="Google Shape;575;p40"/>
              <p:cNvSpPr/>
              <p:nvPr/>
            </p:nvSpPr>
            <p:spPr>
              <a:xfrm>
                <a:off x="3657599" y="721982"/>
                <a:ext cx="681135" cy="690466"/>
              </a:xfrm>
              <a:prstGeom prst="ellipse">
                <a:avLst/>
              </a:prstGeom>
              <a:noFill/>
              <a:ln cap="flat" cmpd="sng" w="50800">
                <a:solidFill>
                  <a:srgbClr val="385623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76" name="Google Shape;576;p40"/>
              <p:cNvSpPr/>
              <p:nvPr/>
            </p:nvSpPr>
            <p:spPr>
              <a:xfrm>
                <a:off x="3557101" y="3745101"/>
                <a:ext cx="6429375" cy="1203973"/>
              </a:xfrm>
              <a:prstGeom prst="roundRect">
                <a:avLst>
                  <a:gd fmla="val 16667" name="adj"/>
                </a:avLst>
              </a:prstGeom>
              <a:noFill/>
              <a:ln cap="flat" cmpd="sng" w="50800">
                <a:solidFill>
                  <a:srgbClr val="385623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577" name="Google Shape;577;p40"/>
            <p:cNvSpPr/>
            <p:nvPr/>
          </p:nvSpPr>
          <p:spPr>
            <a:xfrm>
              <a:off x="3510448" y="2323322"/>
              <a:ext cx="3151609" cy="1390261"/>
            </a:xfrm>
            <a:prstGeom prst="rect">
              <a:avLst/>
            </a:prstGeom>
            <a:noFill/>
            <a:ln cap="flat" cmpd="sng" w="41275">
              <a:solidFill>
                <a:srgbClr val="1E4E79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8" name="Google Shape;578;p40"/>
            <p:cNvSpPr/>
            <p:nvPr/>
          </p:nvSpPr>
          <p:spPr>
            <a:xfrm>
              <a:off x="6049348" y="2080726"/>
              <a:ext cx="612710" cy="180068"/>
            </a:xfrm>
            <a:prstGeom prst="rect">
              <a:avLst/>
            </a:prstGeom>
            <a:noFill/>
            <a:ln cap="flat" cmpd="sng" w="41275">
              <a:solidFill>
                <a:srgbClr val="1E4E79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9" name="Google Shape;579;p40"/>
            <p:cNvSpPr/>
            <p:nvPr/>
          </p:nvSpPr>
          <p:spPr>
            <a:xfrm>
              <a:off x="4362786" y="1344404"/>
              <a:ext cx="1823409" cy="576078"/>
            </a:xfrm>
            <a:prstGeom prst="rect">
              <a:avLst/>
            </a:prstGeom>
            <a:noFill/>
            <a:ln cap="flat" cmpd="sng" w="41275">
              <a:solidFill>
                <a:srgbClr val="1E4E79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0" name="Google Shape;580;p40"/>
            <p:cNvSpPr/>
            <p:nvPr/>
          </p:nvSpPr>
          <p:spPr>
            <a:xfrm>
              <a:off x="3510448" y="3783564"/>
              <a:ext cx="2778385" cy="195542"/>
            </a:xfrm>
            <a:prstGeom prst="round2DiagRect">
              <a:avLst>
                <a:gd fmla="val 16667" name="adj1"/>
                <a:gd fmla="val 0" name="adj2"/>
              </a:avLst>
            </a:prstGeom>
            <a:noFill/>
            <a:ln cap="flat" cmpd="sng" w="25400">
              <a:solidFill>
                <a:srgbClr val="C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1" name="Google Shape;581;p40"/>
            <p:cNvSpPr/>
            <p:nvPr/>
          </p:nvSpPr>
          <p:spPr>
            <a:xfrm>
              <a:off x="5713347" y="2108639"/>
              <a:ext cx="295604" cy="144701"/>
            </a:xfrm>
            <a:prstGeom prst="round2DiagRect">
              <a:avLst>
                <a:gd fmla="val 16667" name="adj1"/>
                <a:gd fmla="val 0" name="adj2"/>
              </a:avLst>
            </a:prstGeom>
            <a:noFill/>
            <a:ln cap="flat" cmpd="sng" w="25400">
              <a:solidFill>
                <a:srgbClr val="C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82" name="Google Shape;582;p40"/>
          <p:cNvSpPr/>
          <p:nvPr/>
        </p:nvSpPr>
        <p:spPr>
          <a:xfrm>
            <a:off x="7710414" y="1268067"/>
            <a:ext cx="180864" cy="176703"/>
          </a:xfrm>
          <a:prstGeom prst="ellipse">
            <a:avLst/>
          </a:prstGeom>
          <a:noFill/>
          <a:ln cap="flat" cmpd="sng" w="50800">
            <a:solidFill>
              <a:srgbClr val="38562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3" name="Google Shape;583;p40"/>
          <p:cNvSpPr txBox="1"/>
          <p:nvPr/>
        </p:nvSpPr>
        <p:spPr>
          <a:xfrm>
            <a:off x="8041914" y="1137471"/>
            <a:ext cx="197748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Investigador/a</a:t>
            </a:r>
            <a:endParaRPr/>
          </a:p>
        </p:txBody>
      </p:sp>
      <p:sp>
        <p:nvSpPr>
          <p:cNvPr id="584" name="Google Shape;584;p40"/>
          <p:cNvSpPr/>
          <p:nvPr/>
        </p:nvSpPr>
        <p:spPr>
          <a:xfrm>
            <a:off x="7710414" y="1710594"/>
            <a:ext cx="253810" cy="176703"/>
          </a:xfrm>
          <a:prstGeom prst="rect">
            <a:avLst/>
          </a:prstGeom>
          <a:noFill/>
          <a:ln cap="flat" cmpd="sng" w="41275">
            <a:solidFill>
              <a:srgbClr val="1E4E79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5" name="Google Shape;585;p40"/>
          <p:cNvSpPr txBox="1"/>
          <p:nvPr/>
        </p:nvSpPr>
        <p:spPr>
          <a:xfrm>
            <a:off x="8041913" y="1583677"/>
            <a:ext cx="255063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Servicios Universidad</a:t>
            </a:r>
            <a:endParaRPr/>
          </a:p>
        </p:txBody>
      </p:sp>
      <p:sp>
        <p:nvSpPr>
          <p:cNvPr id="586" name="Google Shape;586;p40"/>
          <p:cNvSpPr/>
          <p:nvPr/>
        </p:nvSpPr>
        <p:spPr>
          <a:xfrm>
            <a:off x="7710415" y="2153121"/>
            <a:ext cx="253810" cy="176704"/>
          </a:xfrm>
          <a:prstGeom prst="round2DiagRect">
            <a:avLst>
              <a:gd fmla="val 16667" name="adj1"/>
              <a:gd fmla="val 0" name="adj2"/>
            </a:avLst>
          </a:prstGeom>
          <a:noFill/>
          <a:ln cap="flat" cmpd="sng" w="25400">
            <a:solidFill>
              <a:srgbClr val="C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7" name="Google Shape;587;p40"/>
          <p:cNvSpPr txBox="1"/>
          <p:nvPr/>
        </p:nvSpPr>
        <p:spPr>
          <a:xfrm>
            <a:off x="8041914" y="2029883"/>
            <a:ext cx="117975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Dialnet</a:t>
            </a:r>
            <a:endParaRPr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2" name="Google Shape;592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95662" y="827966"/>
            <a:ext cx="5400675" cy="1457325"/>
          </a:xfrm>
          <a:prstGeom prst="rect">
            <a:avLst/>
          </a:prstGeom>
          <a:noFill/>
          <a:ln>
            <a:noFill/>
          </a:ln>
        </p:spPr>
      </p:pic>
      <p:sp>
        <p:nvSpPr>
          <p:cNvPr id="593" name="Google Shape;593;p41"/>
          <p:cNvSpPr txBox="1"/>
          <p:nvPr/>
        </p:nvSpPr>
        <p:spPr>
          <a:xfrm>
            <a:off x="0" y="0"/>
            <a:ext cx="6382139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3200">
                <a:solidFill>
                  <a:srgbClr val="833B0A"/>
                </a:solidFill>
                <a:latin typeface="Arial"/>
                <a:ea typeface="Arial"/>
                <a:cs typeface="Arial"/>
                <a:sym typeface="Arial"/>
              </a:rPr>
              <a:t>¿De dónde proceden los datos?</a:t>
            </a:r>
            <a:endParaRPr/>
          </a:p>
        </p:txBody>
      </p:sp>
      <p:sp>
        <p:nvSpPr>
          <p:cNvPr id="594" name="Google Shape;594;p41"/>
          <p:cNvSpPr/>
          <p:nvPr/>
        </p:nvSpPr>
        <p:spPr>
          <a:xfrm>
            <a:off x="4462294" y="1203126"/>
            <a:ext cx="2059803" cy="584775"/>
          </a:xfrm>
          <a:prstGeom prst="rect">
            <a:avLst/>
          </a:prstGeom>
          <a:noFill/>
          <a:ln cap="flat" cmpd="sng" w="41275">
            <a:solidFill>
              <a:srgbClr val="1E4E79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5" name="Google Shape;595;p41"/>
          <p:cNvSpPr/>
          <p:nvPr/>
        </p:nvSpPr>
        <p:spPr>
          <a:xfrm>
            <a:off x="7102857" y="2046365"/>
            <a:ext cx="678873" cy="165586"/>
          </a:xfrm>
          <a:prstGeom prst="rect">
            <a:avLst/>
          </a:prstGeom>
          <a:noFill/>
          <a:ln cap="flat" cmpd="sng" w="41275">
            <a:solidFill>
              <a:srgbClr val="1E4E79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6" name="Google Shape;596;p41"/>
          <p:cNvSpPr txBox="1"/>
          <p:nvPr/>
        </p:nvSpPr>
        <p:spPr>
          <a:xfrm>
            <a:off x="2883159" y="2758744"/>
            <a:ext cx="2062066" cy="3139321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PUBLICACIONES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COLABORACIÓN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TESIS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PATENTES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PROYECTOS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INDICADORES</a:t>
            </a:r>
            <a:endParaRPr/>
          </a:p>
        </p:txBody>
      </p:sp>
      <p:sp>
        <p:nvSpPr>
          <p:cNvPr id="597" name="Google Shape;597;p41"/>
          <p:cNvSpPr/>
          <p:nvPr/>
        </p:nvSpPr>
        <p:spPr>
          <a:xfrm>
            <a:off x="5979833" y="2046365"/>
            <a:ext cx="402306" cy="167628"/>
          </a:xfrm>
          <a:prstGeom prst="round2DiagRect">
            <a:avLst>
              <a:gd fmla="val 16667" name="adj1"/>
              <a:gd fmla="val 0" name="adj2"/>
            </a:avLst>
          </a:prstGeom>
          <a:noFill/>
          <a:ln cap="flat" cmpd="sng" w="25400">
            <a:solidFill>
              <a:srgbClr val="C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8" name="Google Shape;598;p41"/>
          <p:cNvSpPr txBox="1"/>
          <p:nvPr/>
        </p:nvSpPr>
        <p:spPr>
          <a:xfrm>
            <a:off x="5075853" y="2758744"/>
            <a:ext cx="5225737" cy="31393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Scopus</a:t>
            </a:r>
            <a:r>
              <a:rPr lang="es-E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/ </a:t>
            </a:r>
            <a:r>
              <a:rPr b="1" lang="es-ES" sz="180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Dialnet </a:t>
            </a:r>
            <a:r>
              <a:rPr b="1" lang="es-E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/</a:t>
            </a:r>
            <a:r>
              <a:rPr b="1" lang="es-ES" sz="180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lang="es-E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Web of Science //</a:t>
            </a:r>
            <a:r>
              <a:rPr b="1" lang="es-ES" sz="180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lang="es-ES" sz="1800">
                <a:solidFill>
                  <a:srgbClr val="385623"/>
                </a:solidFill>
                <a:latin typeface="Arial"/>
                <a:ea typeface="Arial"/>
                <a:cs typeface="Arial"/>
                <a:sym typeface="Arial"/>
              </a:rPr>
              <a:t>Docserver</a:t>
            </a:r>
            <a:endParaRPr b="1" sz="1800">
              <a:solidFill>
                <a:srgbClr val="38562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38562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180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Dialnet </a:t>
            </a:r>
            <a:r>
              <a:rPr lang="es-E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+ base de datos de instituciones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180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Dialnet </a:t>
            </a:r>
            <a:r>
              <a:rPr lang="es-E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(las españolas,</a:t>
            </a:r>
            <a:r>
              <a:rPr lang="es-ES" sz="180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previa carga en Teseo)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INVENES</a:t>
            </a:r>
            <a:r>
              <a:rPr lang="es-E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En breve, se ampliarán las opciones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1800">
                <a:solidFill>
                  <a:srgbClr val="1E4E79"/>
                </a:solidFill>
                <a:latin typeface="Arial"/>
                <a:ea typeface="Arial"/>
                <a:cs typeface="Arial"/>
                <a:sym typeface="Arial"/>
              </a:rPr>
              <a:t>Servicios de la Universidad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1E4E7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Las fuentes de datos, más procesado del Portal</a:t>
            </a:r>
            <a:endParaRPr/>
          </a:p>
        </p:txBody>
      </p:sp>
      <p:pic>
        <p:nvPicPr>
          <p:cNvPr id="599" name="Google Shape;599;p41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067137" y="4375249"/>
            <a:ext cx="1430071" cy="397242"/>
          </a:xfrm>
          <a:prstGeom prst="rect">
            <a:avLst/>
          </a:prstGeom>
          <a:noFill/>
          <a:ln>
            <a:noFill/>
          </a:ln>
        </p:spPr>
      </p:pic>
      <p:pic>
        <p:nvPicPr>
          <p:cNvPr id="600" name="Google Shape;600;p4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067137" y="3269130"/>
            <a:ext cx="1430071" cy="466327"/>
          </a:xfrm>
          <a:prstGeom prst="rect">
            <a:avLst/>
          </a:prstGeom>
          <a:noFill/>
          <a:ln>
            <a:noFill/>
          </a:ln>
        </p:spPr>
      </p:pic>
      <p:pic>
        <p:nvPicPr>
          <p:cNvPr id="601" name="Google Shape;601;p4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067137" y="5412283"/>
            <a:ext cx="396274" cy="3718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5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6" name="Google Shape;606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62807" y="2792845"/>
            <a:ext cx="1990725" cy="923925"/>
          </a:xfrm>
          <a:prstGeom prst="rect">
            <a:avLst/>
          </a:prstGeom>
          <a:noFill/>
          <a:ln cap="flat" cmpd="sng" w="1905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07" name="Google Shape;607;p4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62807" y="729201"/>
            <a:ext cx="1883986" cy="694720"/>
          </a:xfrm>
          <a:prstGeom prst="rect">
            <a:avLst/>
          </a:prstGeom>
          <a:noFill/>
          <a:ln cap="flat" cmpd="sng" w="25400">
            <a:solidFill>
              <a:srgbClr val="1F3864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08" name="Google Shape;608;p42">
            <a:hlinkClick r:id="rId5"/>
          </p:cNvPr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62807" y="1860733"/>
            <a:ext cx="2152650" cy="495300"/>
          </a:xfrm>
          <a:prstGeom prst="rect">
            <a:avLst/>
          </a:prstGeom>
          <a:noFill/>
          <a:ln cap="flat" cmpd="sng" w="25400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09" name="Google Shape;609;p42">
            <a:hlinkClick r:id="rId7"/>
          </p:cNvPr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886232" y="2814304"/>
            <a:ext cx="2295525" cy="504825"/>
          </a:xfrm>
          <a:prstGeom prst="rect">
            <a:avLst/>
          </a:prstGeom>
          <a:noFill/>
          <a:ln cap="flat" cmpd="sng" w="15875">
            <a:solidFill>
              <a:srgbClr val="38562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10" name="Google Shape;610;p42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7392294" y="3804525"/>
            <a:ext cx="3651821" cy="487722"/>
          </a:xfrm>
          <a:prstGeom prst="rect">
            <a:avLst/>
          </a:prstGeom>
          <a:noFill/>
          <a:ln>
            <a:noFill/>
          </a:ln>
        </p:spPr>
      </p:pic>
      <p:pic>
        <p:nvPicPr>
          <p:cNvPr id="611" name="Google Shape;611;p42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3886232" y="1866604"/>
            <a:ext cx="2000250" cy="66449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2" name="Google Shape;612;p42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7392294" y="2814304"/>
            <a:ext cx="1739107" cy="567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3" name="Google Shape;613;p42">
            <a:hlinkClick r:id="rId12"/>
          </p:cNvPr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10898579" y="6205411"/>
            <a:ext cx="648153" cy="280696"/>
          </a:xfrm>
          <a:prstGeom prst="rect">
            <a:avLst/>
          </a:prstGeom>
          <a:noFill/>
          <a:ln>
            <a:noFill/>
          </a:ln>
        </p:spPr>
      </p:pic>
      <p:pic>
        <p:nvPicPr>
          <p:cNvPr id="614" name="Google Shape;614;p42">
            <a:hlinkClick r:id="rId14"/>
          </p:cNvPr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7392294" y="4715367"/>
            <a:ext cx="2708795" cy="752443"/>
          </a:xfrm>
          <a:prstGeom prst="rect">
            <a:avLst/>
          </a:prstGeom>
          <a:noFill/>
          <a:ln>
            <a:noFill/>
          </a:ln>
        </p:spPr>
      </p:pic>
      <p:pic>
        <p:nvPicPr>
          <p:cNvPr id="615" name="Google Shape;615;p42">
            <a:hlinkClick r:id="rId16"/>
          </p:cNvPr>
          <p:cNvPicPr preferRelativeResize="0"/>
          <p:nvPr/>
        </p:nvPicPr>
        <p:blipFill rotWithShape="1">
          <a:blip r:embed="rId17">
            <a:alphaModFix/>
          </a:blip>
          <a:srcRect b="0" l="0" r="0" t="0"/>
          <a:stretch/>
        </p:blipFill>
        <p:spPr>
          <a:xfrm>
            <a:off x="8736963" y="5914607"/>
            <a:ext cx="2000250" cy="571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16" name="Google Shape;616;p42"/>
          <p:cNvGrpSpPr/>
          <p:nvPr/>
        </p:nvGrpSpPr>
        <p:grpSpPr>
          <a:xfrm>
            <a:off x="3886232" y="3602339"/>
            <a:ext cx="1904797" cy="575715"/>
            <a:chOff x="3800475" y="4364030"/>
            <a:chExt cx="1936039" cy="657225"/>
          </a:xfrm>
        </p:grpSpPr>
        <p:sp>
          <p:nvSpPr>
            <p:cNvPr id="617" name="Google Shape;617;p42"/>
            <p:cNvSpPr/>
            <p:nvPr/>
          </p:nvSpPr>
          <p:spPr>
            <a:xfrm>
              <a:off x="3800475" y="4364030"/>
              <a:ext cx="1914525" cy="655442"/>
            </a:xfrm>
            <a:prstGeom prst="rect">
              <a:avLst/>
            </a:prstGeom>
            <a:solidFill>
              <a:srgbClr val="1F3864"/>
            </a:solidFill>
            <a:ln cap="flat" cmpd="sng" w="12700">
              <a:solidFill>
                <a:srgbClr val="1C305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618" name="Google Shape;618;p42"/>
            <p:cNvPicPr preferRelativeResize="0"/>
            <p:nvPr/>
          </p:nvPicPr>
          <p:blipFill rotWithShape="1">
            <a:blip r:embed="rId18">
              <a:alphaModFix/>
            </a:blip>
            <a:srcRect b="0" l="0" r="0" t="0"/>
            <a:stretch/>
          </p:blipFill>
          <p:spPr>
            <a:xfrm>
              <a:off x="3812464" y="4364030"/>
              <a:ext cx="1924050" cy="65722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descr="Logotipo&#10;&#10;Descripción generada automáticamente" id="619" name="Google Shape;619;p42"/>
          <p:cNvPicPr preferRelativeResize="0"/>
          <p:nvPr/>
        </p:nvPicPr>
        <p:blipFill rotWithShape="1">
          <a:blip r:embed="rId19">
            <a:alphaModFix/>
          </a:blip>
          <a:srcRect b="0" l="0" r="0" t="0"/>
          <a:stretch/>
        </p:blipFill>
        <p:spPr>
          <a:xfrm>
            <a:off x="3886232" y="4461265"/>
            <a:ext cx="1680885" cy="571500"/>
          </a:xfrm>
          <a:prstGeom prst="rect">
            <a:avLst/>
          </a:prstGeom>
          <a:noFill/>
          <a:ln>
            <a:noFill/>
          </a:ln>
        </p:spPr>
      </p:pic>
      <p:sp>
        <p:nvSpPr>
          <p:cNvPr id="620" name="Google Shape;620;p42"/>
          <p:cNvSpPr txBox="1"/>
          <p:nvPr/>
        </p:nvSpPr>
        <p:spPr>
          <a:xfrm>
            <a:off x="0" y="0"/>
            <a:ext cx="6382139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3200">
                <a:solidFill>
                  <a:srgbClr val="833B0A"/>
                </a:solidFill>
                <a:latin typeface="Arial"/>
                <a:ea typeface="Arial"/>
                <a:cs typeface="Arial"/>
                <a:sym typeface="Arial"/>
              </a:rPr>
              <a:t>¿De dónde proceden los datos?</a:t>
            </a:r>
            <a:endParaRPr/>
          </a:p>
        </p:txBody>
      </p:sp>
      <p:sp>
        <p:nvSpPr>
          <p:cNvPr id="621" name="Google Shape;621;p42"/>
          <p:cNvSpPr/>
          <p:nvPr/>
        </p:nvSpPr>
        <p:spPr>
          <a:xfrm>
            <a:off x="11692647" y="6298660"/>
            <a:ext cx="403698" cy="187447"/>
          </a:xfrm>
          <a:prstGeom prst="rect">
            <a:avLst/>
          </a:prstGeom>
          <a:solidFill>
            <a:schemeClr val="dk1"/>
          </a:solidFill>
          <a:ln cap="flat" cmpd="sng" w="127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...</a:t>
            </a:r>
            <a:endParaRPr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6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7" name="Google Shape;627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3948" y="570186"/>
            <a:ext cx="5645419" cy="5717628"/>
          </a:xfrm>
          <a:prstGeom prst="rect">
            <a:avLst/>
          </a:prstGeom>
          <a:noFill/>
          <a:ln>
            <a:noFill/>
          </a:ln>
        </p:spPr>
      </p:pic>
      <p:pic>
        <p:nvPicPr>
          <p:cNvPr id="628" name="Google Shape;628;p4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366591" y="697465"/>
            <a:ext cx="5511461" cy="1662328"/>
          </a:xfrm>
          <a:prstGeom prst="rect">
            <a:avLst/>
          </a:prstGeom>
          <a:noFill/>
          <a:ln>
            <a:noFill/>
          </a:ln>
        </p:spPr>
      </p:pic>
      <p:pic>
        <p:nvPicPr>
          <p:cNvPr id="629" name="Google Shape;629;p4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450674" y="2473792"/>
            <a:ext cx="5163257" cy="3983956"/>
          </a:xfrm>
          <a:prstGeom prst="rect">
            <a:avLst/>
          </a:prstGeom>
          <a:noFill/>
          <a:ln>
            <a:noFill/>
          </a:ln>
        </p:spPr>
      </p:pic>
      <p:pic>
        <p:nvPicPr>
          <p:cNvPr id="630" name="Google Shape;630;p4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189301" y="4840014"/>
            <a:ext cx="2143125" cy="144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1" name="Google Shape;631;p4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40072" y="128827"/>
            <a:ext cx="396274" cy="2133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5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6" name="Google Shape;636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99399" y="186647"/>
            <a:ext cx="5065986" cy="929988"/>
          </a:xfrm>
          <a:prstGeom prst="rect">
            <a:avLst/>
          </a:prstGeom>
          <a:noFill/>
          <a:ln>
            <a:noFill/>
          </a:ln>
        </p:spPr>
      </p:pic>
      <p:pic>
        <p:nvPicPr>
          <p:cNvPr id="637" name="Google Shape;637;p4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73041" y="1195069"/>
            <a:ext cx="3826296" cy="5407571"/>
          </a:xfrm>
          <a:prstGeom prst="rect">
            <a:avLst/>
          </a:prstGeom>
          <a:noFill/>
          <a:ln>
            <a:noFill/>
          </a:ln>
        </p:spPr>
      </p:pic>
      <p:pic>
        <p:nvPicPr>
          <p:cNvPr id="638" name="Google Shape;638;p4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184392" y="651641"/>
            <a:ext cx="4108209" cy="58199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2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Google Shape;643;p45"/>
          <p:cNvSpPr txBox="1"/>
          <p:nvPr>
            <p:ph type="title"/>
          </p:nvPr>
        </p:nvSpPr>
        <p:spPr>
          <a:xfrm>
            <a:off x="477981" y="2133599"/>
            <a:ext cx="4023360" cy="21928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es-ES" sz="4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Sistema de Gestión Curricular</a:t>
            </a:r>
            <a:endParaRPr/>
          </a:p>
        </p:txBody>
      </p:sp>
      <p:pic>
        <p:nvPicPr>
          <p:cNvPr descr="Escala de tiempo&#10;&#10;Descripción generada automáticamente con confianza baja" id="644" name="Google Shape;644;p45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01342" y="649060"/>
            <a:ext cx="7209630" cy="5695606"/>
          </a:xfrm>
          <a:prstGeom prst="rect">
            <a:avLst/>
          </a:prstGeom>
          <a:noFill/>
          <a:ln>
            <a:noFill/>
          </a:ln>
        </p:spPr>
      </p:pic>
      <p:pic>
        <p:nvPicPr>
          <p:cNvPr id="645" name="Google Shape;645;p4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857451" y="3123358"/>
            <a:ext cx="567622" cy="305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646" name="Google Shape;646;p4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351666" y="3100948"/>
            <a:ext cx="216000" cy="21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7" name="Google Shape;647;p4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396466" y="2129313"/>
            <a:ext cx="216000" cy="21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8" name="Google Shape;648;p4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567666" y="5924253"/>
            <a:ext cx="315559" cy="169916"/>
          </a:xfrm>
          <a:prstGeom prst="rect">
            <a:avLst/>
          </a:prstGeom>
          <a:noFill/>
          <a:ln>
            <a:noFill/>
          </a:ln>
        </p:spPr>
      </p:pic>
      <p:pic>
        <p:nvPicPr>
          <p:cNvPr id="649" name="Google Shape;649;p4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050738" y="3333523"/>
            <a:ext cx="461124" cy="2482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3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4" name="Google Shape;654;p46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9985" y="792002"/>
            <a:ext cx="5127412" cy="5524007"/>
          </a:xfrm>
          <a:prstGeom prst="rect">
            <a:avLst/>
          </a:prstGeom>
          <a:noFill/>
          <a:ln>
            <a:noFill/>
          </a:ln>
        </p:spPr>
      </p:pic>
      <p:pic>
        <p:nvPicPr>
          <p:cNvPr id="655" name="Google Shape;655;p4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300282" y="1048187"/>
            <a:ext cx="5285362" cy="526782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56" name="Google Shape;656;p46"/>
          <p:cNvCxnSpPr>
            <a:endCxn id="655" idx="1"/>
          </p:cNvCxnSpPr>
          <p:nvPr/>
        </p:nvCxnSpPr>
        <p:spPr>
          <a:xfrm>
            <a:off x="5243082" y="2529198"/>
            <a:ext cx="1057200" cy="11529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657" name="Google Shape;657;p46"/>
          <p:cNvSpPr txBox="1"/>
          <p:nvPr/>
        </p:nvSpPr>
        <p:spPr>
          <a:xfrm>
            <a:off x="150779" y="14592"/>
            <a:ext cx="6303523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3200">
                <a:solidFill>
                  <a:srgbClr val="833B0A"/>
                </a:solidFill>
                <a:latin typeface="Arial"/>
                <a:ea typeface="Arial"/>
                <a:cs typeface="Arial"/>
                <a:sym typeface="Arial"/>
              </a:rPr>
              <a:t>Beta infinita (</a:t>
            </a:r>
            <a:r>
              <a:rPr lang="es-ES" sz="3200">
                <a:solidFill>
                  <a:srgbClr val="833B0A"/>
                </a:solidFill>
                <a:latin typeface="Arial"/>
                <a:ea typeface="Arial"/>
                <a:cs typeface="Arial"/>
                <a:sym typeface="Arial"/>
              </a:rPr>
              <a:t>βββββββββββ</a:t>
            </a:r>
            <a:r>
              <a:rPr b="1" lang="es-ES" sz="500">
                <a:solidFill>
                  <a:srgbClr val="833B0A"/>
                </a:solidFill>
                <a:latin typeface="Arial"/>
                <a:ea typeface="Arial"/>
                <a:cs typeface="Arial"/>
                <a:sym typeface="Arial"/>
              </a:rPr>
              <a:t>β β β</a:t>
            </a:r>
            <a:r>
              <a:rPr b="1" lang="es-ES" sz="3200">
                <a:solidFill>
                  <a:srgbClr val="833B0A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/>
          </a:p>
        </p:txBody>
      </p:sp>
      <p:sp>
        <p:nvSpPr>
          <p:cNvPr id="658" name="Google Shape;658;p46"/>
          <p:cNvSpPr/>
          <p:nvPr/>
        </p:nvSpPr>
        <p:spPr>
          <a:xfrm>
            <a:off x="3346315" y="1048187"/>
            <a:ext cx="734438" cy="16777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833B0A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2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3" name="Google Shape;663;p47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03774" y="102496"/>
            <a:ext cx="1809750" cy="718478"/>
          </a:xfrm>
          <a:prstGeom prst="rect">
            <a:avLst/>
          </a:prstGeom>
          <a:noFill/>
          <a:ln>
            <a:noFill/>
          </a:ln>
        </p:spPr>
      </p:pic>
      <p:pic>
        <p:nvPicPr>
          <p:cNvPr id="664" name="Google Shape;664;p47">
            <a:hlinkClick r:id="rId5"/>
          </p:cNvPr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03774" y="990295"/>
            <a:ext cx="1809750" cy="2562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5" name="Google Shape;665;p4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954899" y="734108"/>
            <a:ext cx="3107400" cy="5636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66" name="Google Shape;666;p4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2154160" y="734108"/>
            <a:ext cx="6660103" cy="2071637"/>
          </a:xfrm>
          <a:prstGeom prst="rect">
            <a:avLst/>
          </a:prstGeom>
          <a:noFill/>
          <a:ln>
            <a:noFill/>
          </a:ln>
        </p:spPr>
      </p:pic>
      <p:pic>
        <p:nvPicPr>
          <p:cNvPr id="667" name="Google Shape;667;p47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4731827" y="2888701"/>
            <a:ext cx="4082436" cy="3628832"/>
          </a:xfrm>
          <a:prstGeom prst="rect">
            <a:avLst/>
          </a:prstGeom>
          <a:noFill/>
          <a:ln>
            <a:noFill/>
          </a:ln>
        </p:spPr>
      </p:pic>
      <p:pic>
        <p:nvPicPr>
          <p:cNvPr id="668" name="Google Shape;668;p47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203774" y="3879084"/>
            <a:ext cx="4327893" cy="1988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669" name="Google Shape;669;p47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2154160" y="281755"/>
            <a:ext cx="359959" cy="359959"/>
          </a:xfrm>
          <a:prstGeom prst="rect">
            <a:avLst/>
          </a:prstGeom>
          <a:noFill/>
          <a:ln>
            <a:noFill/>
          </a:ln>
        </p:spPr>
      </p:pic>
      <p:pic>
        <p:nvPicPr>
          <p:cNvPr id="670" name="Google Shape;670;p47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2545650" y="294893"/>
            <a:ext cx="566977" cy="3109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4" name="Shape 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" name="Google Shape;675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1122" y="783134"/>
            <a:ext cx="5775101" cy="523834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6" name="Google Shape;676;p4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416259" y="705256"/>
            <a:ext cx="4084619" cy="577336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77" name="Google Shape;677;p48"/>
          <p:cNvCxnSpPr>
            <a:endCxn id="676" idx="1"/>
          </p:cNvCxnSpPr>
          <p:nvPr/>
        </p:nvCxnSpPr>
        <p:spPr>
          <a:xfrm flipH="1" rot="10800000">
            <a:off x="6466159" y="3591939"/>
            <a:ext cx="950100" cy="15492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pic>
        <p:nvPicPr>
          <p:cNvPr id="678" name="Google Shape;678;p4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921966" y="6478622"/>
            <a:ext cx="2160000" cy="295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79" name="Google Shape;679;p4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921966" y="6173860"/>
            <a:ext cx="2160000" cy="304762"/>
          </a:xfrm>
          <a:prstGeom prst="rect">
            <a:avLst/>
          </a:prstGeom>
          <a:noFill/>
          <a:ln>
            <a:noFill/>
          </a:ln>
        </p:spPr>
      </p:pic>
      <p:pic>
        <p:nvPicPr>
          <p:cNvPr id="680" name="Google Shape;680;p4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9020" y="93994"/>
            <a:ext cx="1303559" cy="4907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4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p49"/>
          <p:cNvSpPr txBox="1"/>
          <p:nvPr/>
        </p:nvSpPr>
        <p:spPr>
          <a:xfrm>
            <a:off x="0" y="4910008"/>
            <a:ext cx="12144983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Madrid, 6 de noviembre de 2023.</a:t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86" name="Google Shape;686;p49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36272" y="1825778"/>
            <a:ext cx="7943724" cy="29293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0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1" name="Google Shape;691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80062" y="711042"/>
            <a:ext cx="7631876" cy="4564242"/>
          </a:xfrm>
          <a:prstGeom prst="rect">
            <a:avLst/>
          </a:prstGeom>
          <a:noFill/>
          <a:ln>
            <a:noFill/>
          </a:ln>
        </p:spPr>
      </p:pic>
      <p:pic>
        <p:nvPicPr>
          <p:cNvPr id="692" name="Google Shape;692;p5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80062" y="2581806"/>
            <a:ext cx="7631876" cy="40764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6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7" name="Google Shape;697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3039" y="467118"/>
            <a:ext cx="4991319" cy="592376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98" name="Google Shape;698;p51"/>
          <p:cNvCxnSpPr/>
          <p:nvPr/>
        </p:nvCxnSpPr>
        <p:spPr>
          <a:xfrm>
            <a:off x="2948698" y="3428999"/>
            <a:ext cx="2846460" cy="0"/>
          </a:xfrm>
          <a:prstGeom prst="straightConnector1">
            <a:avLst/>
          </a:prstGeom>
          <a:noFill/>
          <a:ln cap="flat" cmpd="sng" w="22225">
            <a:solidFill>
              <a:srgbClr val="1F3864"/>
            </a:solidFill>
            <a:prstDash val="solid"/>
            <a:miter lim="800000"/>
            <a:headEnd len="sm" w="sm" type="none"/>
            <a:tailEnd len="med" w="med" type="triangle"/>
          </a:ln>
        </p:spPr>
      </p:cxnSp>
      <p:pic>
        <p:nvPicPr>
          <p:cNvPr id="699" name="Google Shape;699;p5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95158" y="856765"/>
            <a:ext cx="5642961" cy="51777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3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4" name="Google Shape;704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94117" y="789711"/>
            <a:ext cx="5762548" cy="5682342"/>
          </a:xfrm>
          <a:prstGeom prst="rect">
            <a:avLst/>
          </a:prstGeom>
          <a:noFill/>
          <a:ln>
            <a:noFill/>
          </a:ln>
        </p:spPr>
      </p:pic>
      <p:pic>
        <p:nvPicPr>
          <p:cNvPr id="705" name="Google Shape;705;p5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011070" y="789711"/>
            <a:ext cx="2597466" cy="56823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0" name="Shape 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1" name="Google Shape;711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77634" y="764725"/>
            <a:ext cx="5968630" cy="5124461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pic>
        <p:nvPicPr>
          <p:cNvPr id="712" name="Google Shape;712;p5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365168" y="2362800"/>
            <a:ext cx="2592000" cy="554644"/>
          </a:xfrm>
          <a:prstGeom prst="rect">
            <a:avLst/>
          </a:prstGeom>
          <a:noFill/>
          <a:ln>
            <a:noFill/>
          </a:ln>
        </p:spPr>
      </p:pic>
      <p:pic>
        <p:nvPicPr>
          <p:cNvPr id="713" name="Google Shape;713;p5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365168" y="3248975"/>
            <a:ext cx="2592000" cy="54965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4" name="Google Shape;714;p5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79382" y="3019389"/>
            <a:ext cx="2592000" cy="658656"/>
          </a:xfrm>
          <a:prstGeom prst="rect">
            <a:avLst/>
          </a:prstGeom>
          <a:noFill/>
          <a:ln>
            <a:noFill/>
          </a:ln>
        </p:spPr>
      </p:pic>
      <p:pic>
        <p:nvPicPr>
          <p:cNvPr id="715" name="Google Shape;715;p5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79382" y="2199037"/>
            <a:ext cx="2592000" cy="558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716" name="Google Shape;716;p5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79382" y="3939966"/>
            <a:ext cx="2592000" cy="54144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7" name="Google Shape;717;p53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79382" y="4770264"/>
            <a:ext cx="2592000" cy="767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18" name="Google Shape;718;p53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8115174" y="5993344"/>
            <a:ext cx="3233251" cy="64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9" name="Google Shape;719;p53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984726" y="5993344"/>
            <a:ext cx="3023997" cy="64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0" name="Google Shape;720;p53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4475352" y="5993344"/>
            <a:ext cx="3173194" cy="64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1" name="Google Shape;721;p53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9365168" y="4130161"/>
            <a:ext cx="2592000" cy="572719"/>
          </a:xfrm>
          <a:prstGeom prst="rect">
            <a:avLst/>
          </a:prstGeom>
          <a:noFill/>
          <a:ln>
            <a:noFill/>
          </a:ln>
        </p:spPr>
      </p:pic>
      <p:pic>
        <p:nvPicPr>
          <p:cNvPr id="722" name="Google Shape;722;p53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9365168" y="5034410"/>
            <a:ext cx="2592000" cy="627404"/>
          </a:xfrm>
          <a:prstGeom prst="rect">
            <a:avLst/>
          </a:prstGeom>
          <a:noFill/>
          <a:ln>
            <a:noFill/>
          </a:ln>
        </p:spPr>
      </p:pic>
      <p:pic>
        <p:nvPicPr>
          <p:cNvPr id="723" name="Google Shape;723;p53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179382" y="1406016"/>
            <a:ext cx="2592000" cy="531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24" name="Google Shape;724;p53"/>
          <p:cNvPicPr preferRelativeResize="0"/>
          <p:nvPr/>
        </p:nvPicPr>
        <p:blipFill rotWithShape="1">
          <a:blip r:embed="rId16">
            <a:alphaModFix/>
          </a:blip>
          <a:srcRect b="0" l="0" r="0" t="0"/>
          <a:stretch/>
        </p:blipFill>
        <p:spPr>
          <a:xfrm>
            <a:off x="9365168" y="1447137"/>
            <a:ext cx="2592000" cy="4999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8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9" name="Google Shape;729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8961" y="724394"/>
            <a:ext cx="5837039" cy="5694218"/>
          </a:xfrm>
          <a:prstGeom prst="rect">
            <a:avLst/>
          </a:prstGeom>
          <a:noFill/>
          <a:ln>
            <a:noFill/>
          </a:ln>
        </p:spPr>
      </p:pic>
      <p:pic>
        <p:nvPicPr>
          <p:cNvPr id="730" name="Google Shape;730;p5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496050" y="1407734"/>
            <a:ext cx="5436989" cy="34136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4" name="Shape 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5" name="Google Shape;735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1046" y="840859"/>
            <a:ext cx="8601075" cy="313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6" name="Google Shape;736;p5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944744" y="840859"/>
            <a:ext cx="5934753" cy="53704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0" name="Shape 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1" name="Google Shape;741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3769" y="273132"/>
            <a:ext cx="3384978" cy="6074229"/>
          </a:xfrm>
          <a:prstGeom prst="rect">
            <a:avLst/>
          </a:prstGeom>
          <a:noFill/>
          <a:ln>
            <a:noFill/>
          </a:ln>
        </p:spPr>
      </p:pic>
      <p:pic>
        <p:nvPicPr>
          <p:cNvPr id="742" name="Google Shape;742;p5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953246" y="890649"/>
            <a:ext cx="6064771" cy="5622966"/>
          </a:xfrm>
          <a:prstGeom prst="rect">
            <a:avLst/>
          </a:prstGeom>
          <a:noFill/>
          <a:ln>
            <a:noFill/>
          </a:ln>
        </p:spPr>
      </p:pic>
      <p:pic>
        <p:nvPicPr>
          <p:cNvPr id="743" name="Google Shape;743;p5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937662" y="890649"/>
            <a:ext cx="5940569" cy="55918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7" name="Shape 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8" name="Google Shape;748;p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7624" y="812717"/>
            <a:ext cx="6936786" cy="3771159"/>
          </a:xfrm>
          <a:prstGeom prst="rect">
            <a:avLst/>
          </a:prstGeom>
          <a:noFill/>
          <a:ln>
            <a:noFill/>
          </a:ln>
        </p:spPr>
      </p:pic>
      <p:pic>
        <p:nvPicPr>
          <p:cNvPr id="749" name="Google Shape;749;p5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479413" y="2221799"/>
            <a:ext cx="4619625" cy="4171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3" name="Shape 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4" name="Google Shape;754;p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71887" y="1543050"/>
            <a:ext cx="4848225" cy="3771900"/>
          </a:xfrm>
          <a:prstGeom prst="rect">
            <a:avLst/>
          </a:prstGeom>
          <a:noFill/>
          <a:ln>
            <a:noFill/>
          </a:ln>
        </p:spPr>
      </p:pic>
      <p:sp>
        <p:nvSpPr>
          <p:cNvPr id="755" name="Google Shape;755;p58"/>
          <p:cNvSpPr txBox="1"/>
          <p:nvPr/>
        </p:nvSpPr>
        <p:spPr>
          <a:xfrm>
            <a:off x="162910" y="847119"/>
            <a:ext cx="11866179" cy="6118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i="0" lang="es-ES" sz="3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Línea 3: Sistema de gestión avanzada del conocimiento mediante IA</a:t>
            </a:r>
            <a:endParaRPr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9" name="Shape 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0" name="Google Shape;760;p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7765" y="664887"/>
            <a:ext cx="10983310" cy="2598575"/>
          </a:xfrm>
          <a:prstGeom prst="rect">
            <a:avLst/>
          </a:prstGeom>
          <a:noFill/>
          <a:ln cap="flat" cmpd="sng" w="9525">
            <a:solidFill>
              <a:srgbClr val="1F3864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61" name="Google Shape;761;p5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5944" y="3188109"/>
            <a:ext cx="11960111" cy="1340068"/>
          </a:xfrm>
          <a:prstGeom prst="rect">
            <a:avLst/>
          </a:prstGeom>
          <a:noFill/>
          <a:ln cap="flat" cmpd="sng" w="9525">
            <a:solidFill>
              <a:srgbClr val="1E4E7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62" name="Google Shape;762;p5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77764" y="3931429"/>
            <a:ext cx="10541877" cy="1750151"/>
          </a:xfrm>
          <a:prstGeom prst="rect">
            <a:avLst/>
          </a:prstGeom>
          <a:noFill/>
          <a:ln cap="flat" cmpd="sng" w="9525">
            <a:solidFill>
              <a:srgbClr val="7B7B7B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63" name="Google Shape;763;p5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25820" y="5795954"/>
            <a:ext cx="11666483" cy="541565"/>
          </a:xfrm>
          <a:prstGeom prst="rect">
            <a:avLst/>
          </a:prstGeom>
          <a:noFill/>
          <a:ln cap="flat" cmpd="sng" w="9525">
            <a:solidFill>
              <a:srgbClr val="C59EE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64" name="Google Shape;764;p5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46744" y="81732"/>
            <a:ext cx="531020" cy="4983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8" name="Shape 7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9" name="Google Shape;769;p60"/>
          <p:cNvSpPr txBox="1"/>
          <p:nvPr/>
        </p:nvSpPr>
        <p:spPr>
          <a:xfrm>
            <a:off x="1166648" y="1344230"/>
            <a:ext cx="10166075" cy="416953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</a:pPr>
            <a:r>
              <a:rPr lang="es-ES" sz="3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Optimización de sistemas.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</a:pPr>
            <a:r>
              <a:rPr lang="es-ES" sz="3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Clasificación automática de contenido.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</a:pPr>
            <a:r>
              <a:rPr lang="es-ES" sz="3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Mapa interactivo de portales de ciencia.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</a:pPr>
            <a:r>
              <a:rPr lang="es-ES" sz="3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Mapa de áreas de investigación y detección de anomalías. 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</a:pPr>
            <a:r>
              <a:rPr lang="es-ES" sz="3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Tecnología semántica y modelos del lenguaje. 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</a:pPr>
            <a:r>
              <a:rPr lang="es-ES" sz="3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Dialnet Comunidad. 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</a:pPr>
            <a:r>
              <a:rPr lang="es-ES" sz="3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Dialnet Transferencia.</a:t>
            </a:r>
            <a:endParaRPr/>
          </a:p>
        </p:txBody>
      </p:sp>
      <p:sp>
        <p:nvSpPr>
          <p:cNvPr id="770" name="Google Shape;770;p60"/>
          <p:cNvSpPr txBox="1"/>
          <p:nvPr/>
        </p:nvSpPr>
        <p:spPr>
          <a:xfrm>
            <a:off x="1254868" y="102011"/>
            <a:ext cx="5303586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4000">
                <a:solidFill>
                  <a:srgbClr val="833B0A"/>
                </a:solidFill>
                <a:latin typeface="Arial"/>
                <a:ea typeface="Arial"/>
                <a:cs typeface="Arial"/>
                <a:sym typeface="Arial"/>
              </a:rPr>
              <a:t>Proyectos de...</a:t>
            </a:r>
            <a:endParaRPr/>
          </a:p>
        </p:txBody>
      </p:sp>
      <p:pic>
        <p:nvPicPr>
          <p:cNvPr id="771" name="Google Shape;771;p6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1816" y="203568"/>
            <a:ext cx="531020" cy="4983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5" name="Shape 7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6" name="Google Shape;776;p61"/>
          <p:cNvSpPr txBox="1"/>
          <p:nvPr/>
        </p:nvSpPr>
        <p:spPr>
          <a:xfrm>
            <a:off x="1240221" y="1271751"/>
            <a:ext cx="10739392" cy="49552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1" lang="es-E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Análisis de “sentimiento” de citas</a:t>
            </a:r>
            <a:endParaRPr/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✔"/>
            </a:pPr>
            <a:r>
              <a:rPr b="0" i="0" lang="es-E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Las citas ¿cómo son? ¿Positivas? ¿Negativas? ¿Neutras?</a:t>
            </a:r>
            <a:endParaRPr/>
          </a:p>
          <a:p>
            <a:pPr indent="-2540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1" lang="es-E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Visualización interactiva de la producción </a:t>
            </a:r>
            <a:r>
              <a:rPr lang="es-E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(varias IA diferentes)</a:t>
            </a:r>
            <a:endParaRPr/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✔"/>
            </a:pPr>
            <a:r>
              <a:rPr b="0" i="0" lang="es-E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Taxonomía de clasificación temática de publicaciones </a:t>
            </a:r>
            <a:r>
              <a:rPr b="0" i="0" lang="es-E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(creada por Hércules, basada en Scopus, ArXiv y MESH de PubMed).</a:t>
            </a:r>
            <a:endParaRPr/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✔"/>
            </a:pPr>
            <a:r>
              <a:rPr b="0" i="0" lang="es-E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 niveles, con 5, 27 y 344 descriptores.</a:t>
            </a:r>
            <a:endParaRPr/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✔"/>
            </a:pPr>
            <a:r>
              <a:rPr b="0" i="0" lang="es-E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Representación gráfica vectorial en 3 dimensiones.</a:t>
            </a:r>
            <a:endParaRPr/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✔"/>
            </a:pPr>
            <a:r>
              <a:rPr b="0" i="0" lang="es-E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 filtros y búsquedas.</a:t>
            </a:r>
            <a:endParaRPr/>
          </a:p>
          <a:p>
            <a:pPr indent="-2540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77" name="Google Shape;777;p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2661" y="153410"/>
            <a:ext cx="531020" cy="498344"/>
          </a:xfrm>
          <a:prstGeom prst="rect">
            <a:avLst/>
          </a:prstGeom>
          <a:noFill/>
          <a:ln>
            <a:noFill/>
          </a:ln>
        </p:spPr>
      </p:pic>
      <p:sp>
        <p:nvSpPr>
          <p:cNvPr id="778" name="Google Shape;778;p61"/>
          <p:cNvSpPr txBox="1"/>
          <p:nvPr/>
        </p:nvSpPr>
        <p:spPr>
          <a:xfrm>
            <a:off x="1254868" y="102011"/>
            <a:ext cx="5303586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4000">
                <a:solidFill>
                  <a:srgbClr val="833B0A"/>
                </a:solidFill>
                <a:latin typeface="Arial"/>
                <a:ea typeface="Arial"/>
                <a:cs typeface="Arial"/>
                <a:sym typeface="Arial"/>
              </a:rPr>
              <a:t>2 ejemplos</a:t>
            </a:r>
            <a:endParaRPr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2" name="Shape 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3" name="Google Shape;783;p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24019" y="877010"/>
            <a:ext cx="4732451" cy="2649267"/>
          </a:xfrm>
          <a:prstGeom prst="rect">
            <a:avLst/>
          </a:prstGeom>
          <a:noFill/>
          <a:ln>
            <a:noFill/>
          </a:ln>
        </p:spPr>
      </p:pic>
      <p:pic>
        <p:nvPicPr>
          <p:cNvPr id="784" name="Google Shape;784;p6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49324" y="3819320"/>
            <a:ext cx="4724904" cy="2649267"/>
          </a:xfrm>
          <a:prstGeom prst="rect">
            <a:avLst/>
          </a:prstGeom>
          <a:noFill/>
          <a:ln>
            <a:noFill/>
          </a:ln>
        </p:spPr>
      </p:pic>
      <p:pic>
        <p:nvPicPr>
          <p:cNvPr id="785" name="Google Shape;785;p6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23216" y="623206"/>
            <a:ext cx="6637506" cy="3511934"/>
          </a:xfrm>
          <a:prstGeom prst="rect">
            <a:avLst/>
          </a:prstGeom>
          <a:noFill/>
          <a:ln>
            <a:noFill/>
          </a:ln>
        </p:spPr>
      </p:pic>
      <p:sp>
        <p:nvSpPr>
          <p:cNvPr id="786" name="Google Shape;786;p62"/>
          <p:cNvSpPr txBox="1"/>
          <p:nvPr/>
        </p:nvSpPr>
        <p:spPr>
          <a:xfrm>
            <a:off x="317772" y="4192622"/>
            <a:ext cx="3699752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Prueba de concepto. 3 dimensiones. Vectores. Clasificación</a:t>
            </a:r>
            <a:endParaRPr/>
          </a:p>
        </p:txBody>
      </p:sp>
      <p:pic>
        <p:nvPicPr>
          <p:cNvPr id="787" name="Google Shape;787;p6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182892" y="4265260"/>
            <a:ext cx="2577830" cy="2203327"/>
          </a:xfrm>
          <a:prstGeom prst="rect">
            <a:avLst/>
          </a:prstGeom>
          <a:noFill/>
          <a:ln>
            <a:noFill/>
          </a:ln>
        </p:spPr>
      </p:pic>
      <p:pic>
        <p:nvPicPr>
          <p:cNvPr id="788" name="Google Shape;788;p6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23216" y="67380"/>
            <a:ext cx="531020" cy="498344"/>
          </a:xfrm>
          <a:prstGeom prst="rect">
            <a:avLst/>
          </a:prstGeom>
          <a:noFill/>
          <a:ln>
            <a:noFill/>
          </a:ln>
        </p:spPr>
      </p:pic>
      <p:sp>
        <p:nvSpPr>
          <p:cNvPr id="789" name="Google Shape;789;p62">
            <a:hlinkClick r:id="rId8"/>
          </p:cNvPr>
          <p:cNvSpPr txBox="1"/>
          <p:nvPr/>
        </p:nvSpPr>
        <p:spPr>
          <a:xfrm>
            <a:off x="1133273" y="5327864"/>
            <a:ext cx="2208178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2800">
                <a:solidFill>
                  <a:srgbClr val="A80000"/>
                </a:solidFill>
                <a:latin typeface="Arial"/>
                <a:ea typeface="Arial"/>
                <a:cs typeface="Arial"/>
                <a:sym typeface="Arial"/>
              </a:rPr>
              <a:t>Vídeo </a:t>
            </a:r>
            <a:r>
              <a:rPr b="1" lang="es-ES" sz="1800">
                <a:solidFill>
                  <a:srgbClr val="A80000"/>
                </a:solidFill>
                <a:latin typeface="Arial"/>
                <a:ea typeface="Arial"/>
                <a:cs typeface="Arial"/>
                <a:sym typeface="Arial"/>
              </a:rPr>
              <a:t>(2:42:34) </a:t>
            </a:r>
            <a:endParaRPr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3" name="Shape 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4" name="Google Shape;794;p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38403" y="2504214"/>
            <a:ext cx="1894161" cy="2010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5" name="Google Shape;795;p6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325483" y="5037175"/>
            <a:ext cx="720000" cy="387692"/>
          </a:xfrm>
          <a:prstGeom prst="rect">
            <a:avLst/>
          </a:prstGeom>
          <a:noFill/>
          <a:ln>
            <a:noFill/>
          </a:ln>
        </p:spPr>
      </p:pic>
      <p:pic>
        <p:nvPicPr>
          <p:cNvPr id="796" name="Google Shape;796;p6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663787" y="3052251"/>
            <a:ext cx="720000" cy="67569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97" name="Google Shape;797;p63"/>
          <p:cNvGrpSpPr/>
          <p:nvPr/>
        </p:nvGrpSpPr>
        <p:grpSpPr>
          <a:xfrm>
            <a:off x="6325483" y="1272347"/>
            <a:ext cx="720000" cy="360000"/>
            <a:chOff x="7496690" y="4796518"/>
            <a:chExt cx="432000" cy="216000"/>
          </a:xfrm>
        </p:grpSpPr>
        <p:pic>
          <p:nvPicPr>
            <p:cNvPr id="798" name="Google Shape;798;p63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7496690" y="4796518"/>
              <a:ext cx="216000" cy="216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99" name="Google Shape;799;p63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7712690" y="4796518"/>
              <a:ext cx="216000" cy="2160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800" name="Google Shape;800;p6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50494" y="3132306"/>
            <a:ext cx="650823" cy="515587"/>
          </a:xfrm>
          <a:prstGeom prst="rect">
            <a:avLst/>
          </a:prstGeom>
          <a:noFill/>
          <a:ln>
            <a:noFill/>
          </a:ln>
        </p:spPr>
      </p:pic>
      <p:sp>
        <p:nvSpPr>
          <p:cNvPr id="801" name="Google Shape;801;p63"/>
          <p:cNvSpPr txBox="1"/>
          <p:nvPr/>
        </p:nvSpPr>
        <p:spPr>
          <a:xfrm>
            <a:off x="656617" y="3139947"/>
            <a:ext cx="3393877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Internacionalización</a:t>
            </a:r>
            <a:endParaRPr/>
          </a:p>
        </p:txBody>
      </p:sp>
      <p:sp>
        <p:nvSpPr>
          <p:cNvPr id="802" name="Google Shape;802;p63"/>
          <p:cNvSpPr txBox="1"/>
          <p:nvPr/>
        </p:nvSpPr>
        <p:spPr>
          <a:xfrm>
            <a:off x="5191285" y="710216"/>
            <a:ext cx="2988395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Portales</a:t>
            </a:r>
            <a:endParaRPr/>
          </a:p>
        </p:txBody>
      </p:sp>
      <p:sp>
        <p:nvSpPr>
          <p:cNvPr id="803" name="Google Shape;803;p63"/>
          <p:cNvSpPr txBox="1"/>
          <p:nvPr/>
        </p:nvSpPr>
        <p:spPr>
          <a:xfrm>
            <a:off x="9508787" y="3139947"/>
            <a:ext cx="906224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IA</a:t>
            </a:r>
            <a:endParaRPr/>
          </a:p>
        </p:txBody>
      </p:sp>
      <p:sp>
        <p:nvSpPr>
          <p:cNvPr id="804" name="Google Shape;804;p63"/>
          <p:cNvSpPr txBox="1"/>
          <p:nvPr/>
        </p:nvSpPr>
        <p:spPr>
          <a:xfrm>
            <a:off x="5095629" y="5585653"/>
            <a:ext cx="2988395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Indicadores</a:t>
            </a:r>
            <a:endParaRPr/>
          </a:p>
        </p:txBody>
      </p:sp>
      <p:sp>
        <p:nvSpPr>
          <p:cNvPr id="805" name="Google Shape;805;p63"/>
          <p:cNvSpPr txBox="1"/>
          <p:nvPr/>
        </p:nvSpPr>
        <p:spPr>
          <a:xfrm>
            <a:off x="10121630" y="6157609"/>
            <a:ext cx="1950396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>
                <a:solidFill>
                  <a:srgbClr val="A80000"/>
                </a:solidFill>
                <a:latin typeface="Calibri"/>
                <a:ea typeface="Calibri"/>
                <a:cs typeface="Calibri"/>
                <a:sym typeface="Calibri"/>
              </a:rPr>
              <a:t>Continuará...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2024-01-15T12:56:49Z</dcterms:created>
  <dc:creator>Elena Lopez Tamayo</dc:creator>
</cp:coreProperties>
</file>